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8"/>
  </p:notesMasterIdLst>
  <p:sldIdLst>
    <p:sldId id="491" r:id="rId2"/>
    <p:sldId id="563" r:id="rId3"/>
    <p:sldId id="547" r:id="rId4"/>
    <p:sldId id="552" r:id="rId5"/>
    <p:sldId id="492" r:id="rId6"/>
    <p:sldId id="493" r:id="rId7"/>
    <p:sldId id="497" r:id="rId8"/>
    <p:sldId id="578" r:id="rId9"/>
    <p:sldId id="580" r:id="rId10"/>
    <p:sldId id="577" r:id="rId11"/>
    <p:sldId id="562" r:id="rId12"/>
    <p:sldId id="499" r:id="rId13"/>
    <p:sldId id="500" r:id="rId14"/>
    <p:sldId id="503" r:id="rId15"/>
    <p:sldId id="504" r:id="rId16"/>
    <p:sldId id="502" r:id="rId17"/>
    <p:sldId id="505" r:id="rId18"/>
    <p:sldId id="501" r:id="rId19"/>
    <p:sldId id="510" r:id="rId20"/>
    <p:sldId id="506" r:id="rId21"/>
    <p:sldId id="507" r:id="rId22"/>
    <p:sldId id="508" r:id="rId23"/>
    <p:sldId id="509" r:id="rId24"/>
    <p:sldId id="511" r:id="rId25"/>
    <p:sldId id="559" r:id="rId26"/>
    <p:sldId id="560" r:id="rId27"/>
    <p:sldId id="561" r:id="rId28"/>
    <p:sldId id="512" r:id="rId29"/>
    <p:sldId id="513" r:id="rId30"/>
    <p:sldId id="514" r:id="rId31"/>
    <p:sldId id="515" r:id="rId32"/>
    <p:sldId id="516" r:id="rId33"/>
    <p:sldId id="564" r:id="rId34"/>
    <p:sldId id="520" r:id="rId35"/>
    <p:sldId id="521" r:id="rId36"/>
    <p:sldId id="522" r:id="rId37"/>
    <p:sldId id="523" r:id="rId38"/>
    <p:sldId id="524" r:id="rId39"/>
    <p:sldId id="525" r:id="rId40"/>
    <p:sldId id="526" r:id="rId41"/>
    <p:sldId id="527" r:id="rId42"/>
    <p:sldId id="528" r:id="rId43"/>
    <p:sldId id="529" r:id="rId44"/>
    <p:sldId id="530" r:id="rId45"/>
    <p:sldId id="531" r:id="rId46"/>
    <p:sldId id="533" r:id="rId47"/>
    <p:sldId id="534" r:id="rId48"/>
    <p:sldId id="535" r:id="rId49"/>
    <p:sldId id="536" r:id="rId50"/>
    <p:sldId id="537" r:id="rId51"/>
    <p:sldId id="538" r:id="rId52"/>
    <p:sldId id="539" r:id="rId53"/>
    <p:sldId id="540" r:id="rId54"/>
    <p:sldId id="541" r:id="rId55"/>
    <p:sldId id="542" r:id="rId56"/>
    <p:sldId id="543" r:id="rId57"/>
    <p:sldId id="544" r:id="rId58"/>
    <p:sldId id="545" r:id="rId59"/>
    <p:sldId id="568" r:id="rId60"/>
    <p:sldId id="567" r:id="rId61"/>
    <p:sldId id="546" r:id="rId62"/>
    <p:sldId id="257" r:id="rId63"/>
    <p:sldId id="258" r:id="rId64"/>
    <p:sldId id="298" r:id="rId65"/>
    <p:sldId id="303" r:id="rId66"/>
    <p:sldId id="313" r:id="rId67"/>
    <p:sldId id="304" r:id="rId68"/>
    <p:sldId id="305" r:id="rId69"/>
    <p:sldId id="306" r:id="rId70"/>
    <p:sldId id="572" r:id="rId71"/>
    <p:sldId id="385" r:id="rId72"/>
    <p:sldId id="571" r:id="rId73"/>
    <p:sldId id="565" r:id="rId74"/>
    <p:sldId id="566" r:id="rId75"/>
    <p:sldId id="259" r:id="rId76"/>
    <p:sldId id="576" r:id="rId77"/>
    <p:sldId id="575" r:id="rId78"/>
    <p:sldId id="347" r:id="rId79"/>
    <p:sldId id="278" r:id="rId80"/>
    <p:sldId id="344" r:id="rId81"/>
    <p:sldId id="586" r:id="rId82"/>
    <p:sldId id="587" r:id="rId83"/>
    <p:sldId id="588" r:id="rId84"/>
    <p:sldId id="589" r:id="rId85"/>
    <p:sldId id="590" r:id="rId86"/>
    <p:sldId id="591" r:id="rId87"/>
    <p:sldId id="592" r:id="rId88"/>
    <p:sldId id="593" r:id="rId89"/>
    <p:sldId id="594" r:id="rId90"/>
    <p:sldId id="595" r:id="rId91"/>
    <p:sldId id="362" r:id="rId92"/>
    <p:sldId id="361" r:id="rId93"/>
    <p:sldId id="363" r:id="rId94"/>
    <p:sldId id="364" r:id="rId95"/>
    <p:sldId id="365" r:id="rId96"/>
    <p:sldId id="345" r:id="rId97"/>
    <p:sldId id="367" r:id="rId98"/>
    <p:sldId id="346" r:id="rId99"/>
    <p:sldId id="280" r:id="rId100"/>
    <p:sldId id="349" r:id="rId101"/>
    <p:sldId id="352" r:id="rId102"/>
    <p:sldId id="353" r:id="rId103"/>
    <p:sldId id="581" r:id="rId104"/>
    <p:sldId id="574" r:id="rId105"/>
    <p:sldId id="596" r:id="rId106"/>
    <p:sldId id="597" r:id="rId107"/>
    <p:sldId id="598" r:id="rId108"/>
    <p:sldId id="599" r:id="rId109"/>
    <p:sldId id="600" r:id="rId110"/>
    <p:sldId id="601" r:id="rId111"/>
    <p:sldId id="602" r:id="rId112"/>
    <p:sldId id="603" r:id="rId113"/>
    <p:sldId id="291" r:id="rId114"/>
    <p:sldId id="424" r:id="rId115"/>
    <p:sldId id="418" r:id="rId116"/>
    <p:sldId id="419" r:id="rId117"/>
    <p:sldId id="420" r:id="rId118"/>
    <p:sldId id="421" r:id="rId119"/>
    <p:sldId id="422" r:id="rId120"/>
    <p:sldId id="423" r:id="rId121"/>
    <p:sldId id="426" r:id="rId122"/>
    <p:sldId id="427" r:id="rId123"/>
    <p:sldId id="371" r:id="rId124"/>
    <p:sldId id="428" r:id="rId125"/>
    <p:sldId id="429" r:id="rId126"/>
    <p:sldId id="430" r:id="rId127"/>
    <p:sldId id="604" r:id="rId128"/>
    <p:sldId id="605" r:id="rId129"/>
    <p:sldId id="431" r:id="rId130"/>
    <p:sldId id="432" r:id="rId131"/>
    <p:sldId id="433" r:id="rId132"/>
    <p:sldId id="436" r:id="rId133"/>
    <p:sldId id="370" r:id="rId134"/>
    <p:sldId id="434" r:id="rId135"/>
    <p:sldId id="435" r:id="rId136"/>
    <p:sldId id="606"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B1B1"/>
    <a:srgbClr val="5975A5"/>
    <a:srgbClr val="5A76A5"/>
    <a:srgbClr val="F2F2F2"/>
    <a:srgbClr val="ED4D00"/>
    <a:srgbClr val="5A75A5"/>
    <a:srgbClr val="FFB905"/>
    <a:srgbClr val="237E8F"/>
    <a:srgbClr val="FEFAE4"/>
    <a:srgbClr val="00B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28"/>
    <p:restoredTop sz="94582"/>
  </p:normalViewPr>
  <p:slideViewPr>
    <p:cSldViewPr snapToGrid="0" snapToObjects="1">
      <p:cViewPr varScale="1">
        <p:scale>
          <a:sx n="111" d="100"/>
          <a:sy n="111" d="100"/>
        </p:scale>
        <p:origin x="318" y="78"/>
      </p:cViewPr>
      <p:guideLst/>
    </p:cSldViewPr>
  </p:slideViewPr>
  <p:notesTextViewPr>
    <p:cViewPr>
      <p:scale>
        <a:sx n="3" d="2"/>
        <a:sy n="3" d="2"/>
      </p:scale>
      <p:origin x="0" y="0"/>
    </p:cViewPr>
  </p:notesTextViewPr>
  <p:sorterViewPr>
    <p:cViewPr>
      <p:scale>
        <a:sx n="184" d="100"/>
        <a:sy n="184" d="100"/>
      </p:scale>
      <p:origin x="0" y="-665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AEA90-1946-4008-9878-CC648616114F}" type="datetimeFigureOut">
              <a:rPr lang="en-US" smtClean="0"/>
              <a:t>7/31/2020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C62E5-DA07-47A3-A920-0723FDA220DA}" type="slidenum">
              <a:rPr lang="en-US" smtClean="0"/>
              <a:t>‹#›</a:t>
            </a:fld>
            <a:endParaRPr lang="en-US"/>
          </a:p>
        </p:txBody>
      </p:sp>
    </p:spTree>
    <p:extLst>
      <p:ext uri="{BB962C8B-B14F-4D97-AF65-F5344CB8AC3E}">
        <p14:creationId xmlns:p14="http://schemas.microsoft.com/office/powerpoint/2010/main" val="192066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2C62E5-DA07-47A3-A920-0723FDA220DA}" type="slidenum">
              <a:rPr lang="en-US" smtClean="0"/>
              <a:t>80</a:t>
            </a:fld>
            <a:endParaRPr lang="en-US"/>
          </a:p>
        </p:txBody>
      </p:sp>
    </p:spTree>
    <p:extLst>
      <p:ext uri="{BB962C8B-B14F-4D97-AF65-F5344CB8AC3E}">
        <p14:creationId xmlns:p14="http://schemas.microsoft.com/office/powerpoint/2010/main" val="156699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210F6-CC4A-2A4A-9665-7B41DC9CBC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940D037-32F5-744E-BA70-84DD8DC02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66CD0D6-C34E-3A44-8DA8-BC92CC6EF95C}"/>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5" name="Footer Placeholder 4">
            <a:extLst>
              <a:ext uri="{FF2B5EF4-FFF2-40B4-BE49-F238E27FC236}">
                <a16:creationId xmlns:a16="http://schemas.microsoft.com/office/drawing/2014/main" xmlns="" id="{CEFCCC51-DF95-6146-98A5-A35624DA2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D128E5-A534-CE40-9F18-B4EA409CE868}"/>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312660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8D5B4-47A7-D845-97B5-DD0FCA261A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1D5E3F-FB6D-774A-86A2-86F7CFB534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72B7E8-B05B-BA42-B875-9424A7C92A95}"/>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5" name="Footer Placeholder 4">
            <a:extLst>
              <a:ext uri="{FF2B5EF4-FFF2-40B4-BE49-F238E27FC236}">
                <a16:creationId xmlns:a16="http://schemas.microsoft.com/office/drawing/2014/main" xmlns="" id="{C771EFFC-66F5-C343-9678-228A7EF5D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D87678-5A87-5741-B822-2B21DFF83387}"/>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366160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21F6EDD-BEF8-0F4E-915F-87DD9F80E3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54E0ADF-F252-5645-BF09-0B0EEEA74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30824D-59D2-304C-AC2D-3D2AF108F7B5}"/>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5" name="Footer Placeholder 4">
            <a:extLst>
              <a:ext uri="{FF2B5EF4-FFF2-40B4-BE49-F238E27FC236}">
                <a16:creationId xmlns:a16="http://schemas.microsoft.com/office/drawing/2014/main" xmlns="" id="{C2F076E2-3A52-9E42-8216-26036DE51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B307D2-C147-DB45-9EA1-0CB63BC5767C}"/>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26631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F8077-4E8C-0A48-AA7D-7FCA726C1C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E890558-641D-1E4F-B3FD-FCA63E9011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DFD0D7-D1BC-1E40-87B8-8A53AD5F07B1}"/>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5" name="Footer Placeholder 4">
            <a:extLst>
              <a:ext uri="{FF2B5EF4-FFF2-40B4-BE49-F238E27FC236}">
                <a16:creationId xmlns:a16="http://schemas.microsoft.com/office/drawing/2014/main" xmlns="" id="{A514E94D-6491-A34C-A251-D0930BBDD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82A250-BC1D-AD41-A2CC-4C0E39EF8EB8}"/>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233317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B09A5-B179-3846-ABE0-0D40E46E65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3A7468-6110-BE49-AE32-6002B93FB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F51E52D-36C1-1A40-B082-CCEA9FA69F2B}"/>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5" name="Footer Placeholder 4">
            <a:extLst>
              <a:ext uri="{FF2B5EF4-FFF2-40B4-BE49-F238E27FC236}">
                <a16:creationId xmlns:a16="http://schemas.microsoft.com/office/drawing/2014/main" xmlns="" id="{9CB13BA9-58B5-274B-8E9D-30069B2B7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D5EBDF-5D58-4140-B1B6-EF8CA0006627}"/>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383145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F32A1-0431-154A-B42E-C6B0E55DF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E03DBC3-0E63-9140-A6CF-04D12F6EB8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8E15D9E-5382-544D-BCB3-87AE970B8F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B39C6D7-3ECA-4246-BEBC-C57FBC6598B8}"/>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6" name="Footer Placeholder 5">
            <a:extLst>
              <a:ext uri="{FF2B5EF4-FFF2-40B4-BE49-F238E27FC236}">
                <a16:creationId xmlns:a16="http://schemas.microsoft.com/office/drawing/2014/main" xmlns="" id="{FD5C86B7-A243-6A4E-9A5F-807506B53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024740-310D-C74E-A968-CF3A36A61147}"/>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53040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CF96B-0E63-BF44-AE7F-DA9FFC55F5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AB382A-AC9C-4947-B431-270415829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C36D9B3-F06F-BC46-9787-7688CB4642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190C94-FAA8-014B-BBA0-10ACC72BB3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7C339BB-BAEC-E742-BD36-B6CAE96C6F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A345D9B-F2F1-2F4C-A836-DB4F50A281DB}"/>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8" name="Footer Placeholder 7">
            <a:extLst>
              <a:ext uri="{FF2B5EF4-FFF2-40B4-BE49-F238E27FC236}">
                <a16:creationId xmlns:a16="http://schemas.microsoft.com/office/drawing/2014/main" xmlns="" id="{71500EA0-4CE0-9E4A-926E-354B972592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7F76C9B-B6F9-6149-88DB-2BAFFFB4AE9B}"/>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2825800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7EB045-2DB7-DF4B-B461-AB90F879BC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872BAE-4D1F-D04F-A698-D8459787C465}"/>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4" name="Footer Placeholder 3">
            <a:extLst>
              <a:ext uri="{FF2B5EF4-FFF2-40B4-BE49-F238E27FC236}">
                <a16:creationId xmlns:a16="http://schemas.microsoft.com/office/drawing/2014/main" xmlns="" id="{9B85D489-DF36-B041-B136-5E276BBEA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D92C79C-73F7-BD48-9C62-90BD0C0DC2A1}"/>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21760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0E8978-A874-D44D-A0C5-F727859DF642}"/>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3" name="Footer Placeholder 2">
            <a:extLst>
              <a:ext uri="{FF2B5EF4-FFF2-40B4-BE49-F238E27FC236}">
                <a16:creationId xmlns:a16="http://schemas.microsoft.com/office/drawing/2014/main" xmlns="" id="{8AE9D5FB-862C-2D4B-B4CC-60C9BE8D2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B7FB12-B590-D843-AEA5-E7142EB944F3}"/>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66884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03917-5977-2B4D-BE81-17EA42F08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D2BCC44-EDD2-EC4F-81B1-9CB8569A8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85664A-D71E-944D-AF89-E1D73E485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4BF9B62-CF23-AB43-BC2A-2DA9700457E9}"/>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6" name="Footer Placeholder 5">
            <a:extLst>
              <a:ext uri="{FF2B5EF4-FFF2-40B4-BE49-F238E27FC236}">
                <a16:creationId xmlns:a16="http://schemas.microsoft.com/office/drawing/2014/main" xmlns="" id="{8CA8D32E-A429-3A41-8F90-53B09DFF2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DF32DC-7136-F244-A6BF-5D4A1882311C}"/>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334842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25F7BA-7BC7-1846-A95C-DD6B8327A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8CF1838-2804-C241-A49D-E05A241841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D2F0F8-2A25-F643-B464-9E8D3D45A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DE0814F-C750-6E41-92B6-9C0D49DB5C40}"/>
              </a:ext>
            </a:extLst>
          </p:cNvPr>
          <p:cNvSpPr>
            <a:spLocks noGrp="1"/>
          </p:cNvSpPr>
          <p:nvPr>
            <p:ph type="dt" sz="half" idx="10"/>
          </p:nvPr>
        </p:nvSpPr>
        <p:spPr/>
        <p:txBody>
          <a:bodyPr/>
          <a:lstStyle/>
          <a:p>
            <a:fld id="{3E8CC7E9-77FA-A241-BDCE-B57F76AD81B7}" type="datetimeFigureOut">
              <a:rPr lang="en-US" smtClean="0"/>
              <a:t>7/31/2020</a:t>
            </a:fld>
            <a:endParaRPr lang="en-US"/>
          </a:p>
        </p:txBody>
      </p:sp>
      <p:sp>
        <p:nvSpPr>
          <p:cNvPr id="6" name="Footer Placeholder 5">
            <a:extLst>
              <a:ext uri="{FF2B5EF4-FFF2-40B4-BE49-F238E27FC236}">
                <a16:creationId xmlns:a16="http://schemas.microsoft.com/office/drawing/2014/main" xmlns="" id="{6FD99C3B-8A11-7545-9C72-6C078CB23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5725CF-A7E6-564E-81E8-CB0C46123C5E}"/>
              </a:ext>
            </a:extLst>
          </p:cNvPr>
          <p:cNvSpPr>
            <a:spLocks noGrp="1"/>
          </p:cNvSpPr>
          <p:nvPr>
            <p:ph type="sldNum" sz="quarter" idx="12"/>
          </p:nvPr>
        </p:nvSpPr>
        <p:spPr/>
        <p:txBody>
          <a:bodyPr/>
          <a:lstStyle/>
          <a:p>
            <a:fld id="{3B2267ED-E266-C648-9B50-D17336858032}" type="slidenum">
              <a:rPr lang="en-US" smtClean="0"/>
              <a:t>‹#›</a:t>
            </a:fld>
            <a:endParaRPr lang="en-US"/>
          </a:p>
        </p:txBody>
      </p:sp>
    </p:spTree>
    <p:extLst>
      <p:ext uri="{BB962C8B-B14F-4D97-AF65-F5344CB8AC3E}">
        <p14:creationId xmlns:p14="http://schemas.microsoft.com/office/powerpoint/2010/main" val="81528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10523F-641B-C649-9F48-878E08CDB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BCFFC18-F557-5F49-9641-B251F9E36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F453CF-990F-DB49-8C1E-F61E10B1A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CC7E9-77FA-A241-BDCE-B57F76AD81B7}" type="datetimeFigureOut">
              <a:rPr lang="en-US" smtClean="0"/>
              <a:t>7/31/2020</a:t>
            </a:fld>
            <a:endParaRPr lang="en-US"/>
          </a:p>
        </p:txBody>
      </p:sp>
      <p:sp>
        <p:nvSpPr>
          <p:cNvPr id="5" name="Footer Placeholder 4">
            <a:extLst>
              <a:ext uri="{FF2B5EF4-FFF2-40B4-BE49-F238E27FC236}">
                <a16:creationId xmlns:a16="http://schemas.microsoft.com/office/drawing/2014/main" xmlns="" id="{E292F7E5-7C30-574D-A564-FE8044678C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E1BEA4D-3B0B-E946-8869-74CB86FB0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267ED-E266-C648-9B50-D17336858032}" type="slidenum">
              <a:rPr lang="en-US" smtClean="0"/>
              <a:t>‹#›</a:t>
            </a:fld>
            <a:endParaRPr lang="en-US"/>
          </a:p>
        </p:txBody>
      </p:sp>
    </p:spTree>
    <p:extLst>
      <p:ext uri="{BB962C8B-B14F-4D97-AF65-F5344CB8AC3E}">
        <p14:creationId xmlns:p14="http://schemas.microsoft.com/office/powerpoint/2010/main" val="4126916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hyperlink" Target="https://informationisbeautiful.net/visualizations/covid-19-coronavirus-infographic-datapack/"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www.dph.illinois.gov/sites/default/files/COVID-19%20Schools%20Checklist%20030420.pdf" TargetMode="External"/><Relationship Id="rId2" Type="http://schemas.openxmlformats.org/officeDocument/2006/relationships/image" Target="../media/image175.png"/><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101.xml.rels><?xml version="1.0" encoding="UTF-8" standalone="yes"?>
<Relationships xmlns="http://schemas.openxmlformats.org/package/2006/relationships"><Relationship Id="rId3" Type="http://schemas.openxmlformats.org/officeDocument/2006/relationships/hyperlink" Target="http://www.dph.illinois.gov/sites/default/files/COVID-19%20Schools%20Checklist%20030420.pdf" TargetMode="External"/><Relationship Id="rId2" Type="http://schemas.openxmlformats.org/officeDocument/2006/relationships/image" Target="../media/image175.png"/><Relationship Id="rId1" Type="http://schemas.openxmlformats.org/officeDocument/2006/relationships/slideLayout" Target="../slideLayouts/slideLayout1.xml"/><Relationship Id="rId4" Type="http://schemas.openxmlformats.org/officeDocument/2006/relationships/image" Target="../media/image177.png"/></Relationships>
</file>

<file path=ppt/slides/_rels/slide102.xml.rels><?xml version="1.0" encoding="UTF-8" standalone="yes"?>
<Relationships xmlns="http://schemas.openxmlformats.org/package/2006/relationships"><Relationship Id="rId3" Type="http://schemas.openxmlformats.org/officeDocument/2006/relationships/hyperlink" Target="http://www.dph.illinois.gov/sites/default/files/COVID-19%20Schools%20Checklist%20030420.pdf" TargetMode="External"/><Relationship Id="rId2" Type="http://schemas.openxmlformats.org/officeDocument/2006/relationships/image" Target="../media/image175.png"/><Relationship Id="rId1" Type="http://schemas.openxmlformats.org/officeDocument/2006/relationships/slideLayout" Target="../slideLayouts/slideLayout1.xml"/><Relationship Id="rId4" Type="http://schemas.openxmlformats.org/officeDocument/2006/relationships/image" Target="../media/image178.png"/></Relationships>
</file>

<file path=ppt/slides/_rels/slide10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3.png"/><Relationship Id="rId4" Type="http://schemas.openxmlformats.org/officeDocument/2006/relationships/image" Target="../media/image182.jpeg"/></Relationships>
</file>

<file path=ppt/slides/_rels/slide105.xml.rels><?xml version="1.0" encoding="UTF-8" standalone="yes"?>
<Relationships xmlns="http://schemas.openxmlformats.org/package/2006/relationships"><Relationship Id="rId3" Type="http://schemas.openxmlformats.org/officeDocument/2006/relationships/hyperlink" Target="https://www.edutopia.org/article/covid-19s-impact-students-academic-and-mental-well-being" TargetMode="External"/><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www.edutopia.org/article/covid-19s-impact-students-academic-and-mental-well-being" TargetMode="External"/><Relationship Id="rId7" Type="http://schemas.openxmlformats.org/officeDocument/2006/relationships/hyperlink" Target="https://www.edutopia.org/article/differentiating-offering-choices" TargetMode="External"/><Relationship Id="rId2"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hyperlink" Target="https://west.edtrust.org/ca-parent-poll-covid-19-and-school-closures/" TargetMode="External"/><Relationship Id="rId5" Type="http://schemas.openxmlformats.org/officeDocument/2006/relationships/hyperlink" Target="https://www.edutopia.org/article/7-smart-fast-ways-do-formative-assessment" TargetMode="External"/><Relationship Id="rId4" Type="http://schemas.openxmlformats.org/officeDocument/2006/relationships/hyperlink" Target="https://www.edutopia.org/article/7-ways-maintain-relationships-during-your-school-closure"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edutopia.org/article/how-plan-when-you-dont-know-what-plan?cmp=eml-enl-tl-news3&amp;M=59632511&amp;U=1109863&amp;UUID=c1eb80162fc0b461c50781d961f7e562" TargetMode="External"/><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hyperlink" Target="https://www.edutopia.org/article/how-plan-when-you-dont-know-what-plan?cmp=eml-enl-tl-news3&amp;M=59632511&amp;U=1109863&amp;UUID=c1eb80162fc0b461c50781d961f7e562" TargetMode="External"/><Relationship Id="rId2" Type="http://schemas.openxmlformats.org/officeDocument/2006/relationships/image" Target="../media/image185.png"/><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109.xml.rels><?xml version="1.0" encoding="UTF-8" standalone="yes"?>
<Relationships xmlns="http://schemas.openxmlformats.org/package/2006/relationships"><Relationship Id="rId3" Type="http://schemas.openxmlformats.org/officeDocument/2006/relationships/hyperlink" Target="https://www.edutopia.org/article/how-plan-when-you-dont-know-what-plan?cmp=eml-enl-tl-news3&amp;M=59632511&amp;U=1109863&amp;UUID=c1eb80162fc0b461c50781d961f7e562" TargetMode="External"/><Relationship Id="rId2" Type="http://schemas.openxmlformats.org/officeDocument/2006/relationships/image" Target="../media/image185.png"/><Relationship Id="rId1" Type="http://schemas.openxmlformats.org/officeDocument/2006/relationships/slideLayout" Target="../slideLayouts/slideLayout1.xml"/><Relationship Id="rId4" Type="http://schemas.openxmlformats.org/officeDocument/2006/relationships/image" Target="../media/image187.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hyperlink" Target="https://www.edutopia.org/article/how-plan-when-you-dont-know-what-plan?cmp=eml-enl-tl-news3&amp;M=59632511&amp;U=1109863&amp;UUID=c1eb80162fc0b461c50781d961f7e562" TargetMode="External"/><Relationship Id="rId2" Type="http://schemas.openxmlformats.org/officeDocument/2006/relationships/image" Target="../media/image185.png"/><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111.xml.rels><?xml version="1.0" encoding="UTF-8" standalone="yes"?>
<Relationships xmlns="http://schemas.openxmlformats.org/package/2006/relationships"><Relationship Id="rId3" Type="http://schemas.openxmlformats.org/officeDocument/2006/relationships/hyperlink" Target="https://www.edutopia.org/article/how-plan-when-you-dont-know-what-plan?cmp=eml-enl-tl-news3&amp;M=59632511&amp;U=1109863&amp;UUID=c1eb80162fc0b461c50781d961f7e562" TargetMode="External"/><Relationship Id="rId2" Type="http://schemas.openxmlformats.org/officeDocument/2006/relationships/image" Target="../media/image185.png"/><Relationship Id="rId1" Type="http://schemas.openxmlformats.org/officeDocument/2006/relationships/slideLayout" Target="../slideLayouts/slideLayout1.xml"/><Relationship Id="rId5" Type="http://schemas.openxmlformats.org/officeDocument/2006/relationships/image" Target="../media/image190.png"/><Relationship Id="rId4" Type="http://schemas.openxmlformats.org/officeDocument/2006/relationships/image" Target="../media/image189.png"/></Relationships>
</file>

<file path=ppt/slides/_rels/slide112.xml.rels><?xml version="1.0" encoding="UTF-8" standalone="yes"?>
<Relationships xmlns="http://schemas.openxmlformats.org/package/2006/relationships"><Relationship Id="rId3" Type="http://schemas.openxmlformats.org/officeDocument/2006/relationships/hyperlink" Target="https://www.edutopia.org/article/how-plan-when-you-dont-know-what-plan?cmp=eml-enl-tl-news3&amp;M=59632511&amp;U=1109863&amp;UUID=c1eb80162fc0b461c50781d961f7e562" TargetMode="External"/><Relationship Id="rId2" Type="http://schemas.openxmlformats.org/officeDocument/2006/relationships/image" Target="../media/image185.png"/><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113.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115.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3.png"/></Relationships>
</file>

<file path=ppt/slides/_rels/slide116.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117.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118.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6.png"/></Relationships>
</file>

<file path=ppt/slides/_rels/slide119.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hyperlink" Target="https://quod.lib.umich.edu/cgi/t/text/idx/f/flu?type=simple&amp;q1=School%20Board&amp;rgn=subject" TargetMode="External"/></Relationships>
</file>

<file path=ppt/slides/_rels/slide120.xml.rels><?xml version="1.0" encoding="UTF-8" standalone="yes"?>
<Relationships xmlns="http://schemas.openxmlformats.org/package/2006/relationships"><Relationship Id="rId8" Type="http://schemas.openxmlformats.org/officeDocument/2006/relationships/hyperlink" Target="https://www.techlearning.com/how-to/5-steps-to-design-instruction-for-blended-learning-environments" TargetMode="External"/><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7" Type="http://schemas.openxmlformats.org/officeDocument/2006/relationships/image" Target="../media/image199.tiff"/><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hyperlink" Target="https://www.techlearning.com/how-to/new-learning-models-for-fall-2020" TargetMode="External"/><Relationship Id="rId5" Type="http://schemas.openxmlformats.org/officeDocument/2006/relationships/image" Target="../media/image198.tiff"/><Relationship Id="rId4" Type="http://schemas.openxmlformats.org/officeDocument/2006/relationships/image" Target="../media/image197.tiff"/></Relationships>
</file>

<file path=ppt/slides/_rels/slide121.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122.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5" Type="http://schemas.openxmlformats.org/officeDocument/2006/relationships/image" Target="../media/image202.tiff"/><Relationship Id="rId4" Type="http://schemas.openxmlformats.org/officeDocument/2006/relationships/image" Target="../media/image201.png"/></Relationships>
</file>

<file path=ppt/slides/_rels/slide123.xml.rels><?xml version="1.0" encoding="UTF-8" standalone="yes"?>
<Relationships xmlns="http://schemas.openxmlformats.org/package/2006/relationships"><Relationship Id="rId3" Type="http://schemas.openxmlformats.org/officeDocument/2006/relationships/hyperlink" Target="https://slidesmania.com/education/" TargetMode="External"/><Relationship Id="rId2" Type="http://schemas.openxmlformats.org/officeDocument/2006/relationships/image" Target="../media/image203.png"/><Relationship Id="rId1" Type="http://schemas.openxmlformats.org/officeDocument/2006/relationships/slideLayout" Target="../slideLayouts/slideLayout1.xml"/><Relationship Id="rId6" Type="http://schemas.openxmlformats.org/officeDocument/2006/relationships/hyperlink" Target="https://slidesmania.com/file-cabinets-a-template-for-google-slides-or-powerpoint-for-blended-learning/" TargetMode="External"/><Relationship Id="rId5" Type="http://schemas.openxmlformats.org/officeDocument/2006/relationships/image" Target="../media/image204.png"/><Relationship Id="rId4" Type="http://schemas.openxmlformats.org/officeDocument/2006/relationships/hyperlink" Target="File%20Cabinets%20SlidesMania.pptx"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5" Type="http://schemas.openxmlformats.org/officeDocument/2006/relationships/image" Target="../media/image205.tiff"/><Relationship Id="rId4" Type="http://schemas.openxmlformats.org/officeDocument/2006/relationships/image" Target="../media/image201.png"/></Relationships>
</file>

<file path=ppt/slides/_rels/slide125.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06.png"/></Relationships>
</file>

<file path=ppt/slides/_rels/slide126.xml.rels><?xml version="1.0" encoding="UTF-8" standalone="yes"?>
<Relationships xmlns="http://schemas.openxmlformats.org/package/2006/relationships"><Relationship Id="rId8" Type="http://schemas.openxmlformats.org/officeDocument/2006/relationships/hyperlink" Target="https://www.oeconsortium.org/" TargetMode="External"/><Relationship Id="rId13" Type="http://schemas.openxmlformats.org/officeDocument/2006/relationships/image" Target="../media/image210.tiff"/><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7" Type="http://schemas.openxmlformats.org/officeDocument/2006/relationships/hyperlink" Target="https://ocw.mit.edu/courses/online-textbooks/" TargetMode="External"/><Relationship Id="rId12" Type="http://schemas.openxmlformats.org/officeDocument/2006/relationships/image" Target="../media/image209.tiff"/><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hyperlink" Target="https://www.merlot.org/merlot/" TargetMode="External"/><Relationship Id="rId11" Type="http://schemas.openxmlformats.org/officeDocument/2006/relationships/image" Target="../media/image208.tiff"/><Relationship Id="rId5" Type="http://schemas.openxmlformats.org/officeDocument/2006/relationships/hyperlink" Target="https://www.ck12.org/student/" TargetMode="External"/><Relationship Id="rId15" Type="http://schemas.openxmlformats.org/officeDocument/2006/relationships/image" Target="../media/image212.tiff"/><Relationship Id="rId10" Type="http://schemas.openxmlformats.org/officeDocument/2006/relationships/image" Target="../media/image207.tiff"/><Relationship Id="rId4" Type="http://schemas.openxmlformats.org/officeDocument/2006/relationships/hyperlink" Target="https://www.oercommons.org/" TargetMode="External"/><Relationship Id="rId9" Type="http://schemas.openxmlformats.org/officeDocument/2006/relationships/hyperlink" Target="https://cnx.org/" TargetMode="External"/><Relationship Id="rId14" Type="http://schemas.openxmlformats.org/officeDocument/2006/relationships/image" Target="../media/image211.tiff"/></Relationships>
</file>

<file path=ppt/slides/_rels/slide127.xml.rels><?xml version="1.0" encoding="UTF-8" standalone="yes"?>
<Relationships xmlns="http://schemas.openxmlformats.org/package/2006/relationships"><Relationship Id="rId3" Type="http://schemas.openxmlformats.org/officeDocument/2006/relationships/hyperlink" Target="https://learnaway.education.illinois.edu/" TargetMode="External"/><Relationship Id="rId2" Type="http://schemas.openxmlformats.org/officeDocument/2006/relationships/image" Target="../media/image213.png"/><Relationship Id="rId1" Type="http://schemas.openxmlformats.org/officeDocument/2006/relationships/slideLayout" Target="../slideLayouts/slideLayout1.xml"/><Relationship Id="rId4" Type="http://schemas.openxmlformats.org/officeDocument/2006/relationships/image" Target="../media/image214.png"/></Relationships>
</file>

<file path=ppt/slides/_rels/slide128.xml.rels><?xml version="1.0" encoding="UTF-8" standalone="yes"?>
<Relationships xmlns="http://schemas.openxmlformats.org/package/2006/relationships"><Relationship Id="rId3" Type="http://schemas.openxmlformats.org/officeDocument/2006/relationships/hyperlink" Target="https://learnaway.education.illinois.edu/" TargetMode="External"/><Relationship Id="rId7" Type="http://schemas.openxmlformats.org/officeDocument/2006/relationships/image" Target="../media/image217.pn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29.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18.png"/></Relationships>
</file>

<file path=ppt/slides/_rels/slide13.xml.rels><?xml version="1.0" encoding="UTF-8" standalone="yes"?>
<Relationships xmlns="http://schemas.openxmlformats.org/package/2006/relationships"><Relationship Id="rId3" Type="http://schemas.openxmlformats.org/officeDocument/2006/relationships/hyperlink" Target="https://quod.lib.umich.edu/f/flu/4420flu.0000.244" TargetMode="External"/><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130.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18.png"/></Relationships>
</file>

<file path=ppt/slides/_rels/slide131.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132.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13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hyperlink" Target="Remote-Learning-Back-to-School-Activities-Weekly-Planner.pptx" TargetMode="External"/><Relationship Id="rId1" Type="http://schemas.openxmlformats.org/officeDocument/2006/relationships/slideLayout" Target="../slideLayouts/slideLayout1.xml"/><Relationship Id="rId5" Type="http://schemas.openxmlformats.org/officeDocument/2006/relationships/image" Target="../media/image221.tiff"/><Relationship Id="rId4" Type="http://schemas.openxmlformats.org/officeDocument/2006/relationships/hyperlink" Target="https://ditchthattextbook.com/back-to-school/"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22.png"/></Relationships>
</file>

<file path=ppt/slides/_rels/slide135.xml.rels><?xml version="1.0" encoding="UTF-8" standalone="yes"?>
<Relationships xmlns="http://schemas.openxmlformats.org/package/2006/relationships"><Relationship Id="rId3" Type="http://schemas.openxmlformats.org/officeDocument/2006/relationships/hyperlink" Target="https://www.edweek.org/ew/articles/2020/07/23/how-to-balance-in-person-and-remote-instruction.html?cmp=eml-enl-tl-mostpop-rm&amp;M=59632511&amp;U=1109863&amp;UUID=c1eb80162fc0b461c50781d961f7e562" TargetMode="External"/><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223.png"/></Relationships>
</file>

<file path=ppt/slides/_rels/slide13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6.png"/><Relationship Id="rId4" Type="http://schemas.openxmlformats.org/officeDocument/2006/relationships/image" Target="../media/image225.png"/></Relationships>
</file>

<file path=ppt/slides/_rels/slide14.xml.rels><?xml version="1.0" encoding="UTF-8" standalone="yes"?>
<Relationships xmlns="http://schemas.openxmlformats.org/package/2006/relationships"><Relationship Id="rId3" Type="http://schemas.openxmlformats.org/officeDocument/2006/relationships/hyperlink" Target="http://hdl.handle.net/2027/spo.6680flu.0003.866" TargetMode="Externa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https://quod.lib.umich.edu/f/flu/8620flu.0011.268" TargetMode="External"/><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https://quod.lib.umich.edu/f/flu/6540flu.0006.456" TargetMode="Externa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hyperlink" Target="https://www.washingtonpost.com/lifestyle/kidspost/school-during-the-1918-spanish-flu-pandemic/2020/05/12/7d606c90-7f32-11ea-9040-68981f488eed_story.html" TargetMode="External"/><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quod.lib.umich.edu/f/flu/9070flu.0004.709" TargetMode="External"/><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hyperlink" Target="https://quod.lib.umich.edu/f/flu/5510flu.0008.155" TargetMode="External"/><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s://www.chillicothegazette.com/story/news/2020/03/31/1918-spanish-influenza-and-schools/5093316002/" TargetMode="External"/><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theconversation.com/3-lessons-from-how-schools-responded-to-the-1918-pandemic-worth-heeding-today-138403" TargetMode="Externa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theconversation.com/3-lessons-from-how-schools-responded-to-the-1918-pandemic-worth-heeding-today-138403" TargetMode="Externa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theconversation.com/3-lessons-from-how-schools-responded-to-the-1918-pandemic-worth-heeding-today-138403" TargetMode="Externa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theconversation.com/3-lessons-from-how-schools-responded-to-the-1918-pandemic-worth-heeding-today-138403" TargetMode="Externa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nationalgeographic.com/history/2020/03/how-cities-flattened-curve-1918-spanish-flu-pandemic-coronavirus/" TargetMode="Externa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hyperlink" Target="https://www.edweek.org/ew/articles/2020/03/04/closing-schools-saved-lives-during-the-spanish.html" TargetMode="External"/><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edweek.org/ew/articles/2020/03/04/closing-schools-saved-lives-during-the-spanish.html" TargetMode="External"/><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1.xml"/><Relationship Id="rId5" Type="http://schemas.openxmlformats.org/officeDocument/2006/relationships/hyperlink" Target="https://www.edweek.org/ew/section/multimedia/the-coronavirus-spring-the-historic-closing-of.html" TargetMode="Externa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edweek.org/ew/section/multimedia/the-coronavirus-spring-the-historic-closing-of.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hyperlink" Target="https://www.medscape.com/slideshow/covid-19-infographics-6012689"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edweek.org/ew/section/multimedia/the-coronavirus-spring-the-historic-closing-of.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edweek.org/ew/section/multimedia/the-coronavirus-spring-the-historic-closing-of.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edweek.org/ew/section/multimedia/the-coronavirus-spring-the-historic-closing-of.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bcnews.go.com/Health/coronavirus-map-tracking-spread-us-world/story?id=69415591"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hyperlink" Target="https://www.edweek.org/ew/articles/2020/06/11/how-schools-in-other-countries-have-reopened.html" TargetMode="External"/><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edweek.org/ew/articles/2020/06/11/how-schools-in-other-countries-have-reopened.html" TargetMode="External"/><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edweek.org/ew/articles/2020/06/11/how-schools-in-other-countries-have-reopened.html" TargetMode="External"/><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hyperlink" Target="https://www.edweek.org/ew/articles/2020/06/11/how-schools-in-other-countries-have-reopened.html" TargetMode="External"/><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hyperlink" Target="https://abcnews.go.com/International/schools-world-reopening-coronavirus-pandemic/story?id=70641371"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hyperlink" Target="https://www.who.int/westernpacific/emergencies/covid-19/information/transmission-protective-measures" TargetMode="External"/><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hopkinsmedicine.org/health/conditions-and-diseases/coronavirus/coronavirus-facts-infographic"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abcnews.go.com/International/schools-world-reopening-coronavirus-pandemic/story?id=70641371"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hyperlink" Target="https://abcnews.go.com/International/schools-world-reopening-coronavirus-pandemic/story?id=70641371"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hyperlink" Target="https://abcnews.go.com/International/schools-world-reopening-coronavirus-pandemic/story?id=70641371"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hyperlink" Target="https://abcnews.go.com/International/schools-world-reopening-coronavirus-pandemic/story?id=70641371"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hyperlink" Target="https://abcnews.go.com/International/schools-world-reopening-coronavirus-pandemic/story?id=70641371"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hyperlink" Target="https://abcnews.go.com/International/schools-world-reopening-coronavirus-pandemic/story?id=70641371" TargetMode="External"/><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hyperlink" Target="https://abcnews.go.com/Health/coronavirus-map-tracking-spread-us-world/story?id=69415591" TargetMode="External"/><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hyperlink" Target="http://fullframe.edweek.org/2020/05/07/school-reopening/" TargetMode="External"/><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2.tiff"/><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bcnews.go.com/Health/coronavirus-map-tracking-spread-us-world/story?id=69415591"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hyperlink" Target="https://www.weforum.org/agenda/2020/03/infographic-covid19-coronavirus-impact-global-education-health-schools/"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worldbank.org/en/topic/education/publication/simulating-potential-impacts-of-covid-19-school-closures-learning-outcomes-a-set-of-global-estimates" TargetMode="External"/><Relationship Id="rId2" Type="http://schemas.openxmlformats.org/officeDocument/2006/relationships/image" Target="../media/image105.tif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www.nwea.org/blog/2020/covid-19-school-closures-could-have-devastating-impact-student-achievement/" TargetMode="External"/><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hyperlink" Target="https://www.nwea.org/blog/2020/covid-19-school-closures-could-have-devastating-impact-student-achievement/" TargetMode="External"/><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3" Type="http://schemas.openxmlformats.org/officeDocument/2006/relationships/hyperlink" Target="https://www.nwea.org/blog/2020/covid-19-school-closures-could-have-devastating-impact-student-achievement/" TargetMode="External"/><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hyperlink" Target="https://www.edweek.org/ew/articles/2020/04/10/national-survey-tracks-impact-of-coronavirus-on.html" TargetMode="External"/><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hyperlink" Target="https://www.edweek.org/ew/articles/2020/04/10/national-survey-tracks-impact-of-coronavirus-on.html" TargetMode="External"/><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hyperlink" Target="https://www.edweek.org/ew/articles/2020/04/10/national-survey-tracks-impact-of-coronavirus-on.html" TargetMode="External"/><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hyperlink" Target="https://www.edweek.org/ew/articles/2020/04/10/national-survey-tracks-impact-of-coronavirus-on.html" TargetMode="External"/><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hyperlink" Target="https://www.edweek.org/ew/articles/2020/04/10/national-survey-tracks-impact-of-coronavirus-on.html" TargetMode="External"/><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hyperlink" Target="https://www.cdc.gov/covid-data-tracker/index.html#case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hyperlink" Target="https://blogs.edweek.org/teachers/teaching_now/2020/07/anthony_fauci_to_teachers_youll_be_part_of_the_experiment_in_reopening_schools.html?intc=main-mpsmvs" TargetMode="External"/><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usnews.com/news/education-news/articles/2020-06-09/new-estimate-to-reopen-schools-after-coronavirus-1165-billion" TargetMode="Externa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hyperlink" Target="https://www.future-ed.org/what-congressional-covid-funding-means-for-k-12-schools/" TargetMode="External"/><Relationship Id="rId4" Type="http://schemas.openxmlformats.org/officeDocument/2006/relationships/image" Target="../media/image129.jpe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hyperlink" Target="https://www.edweek.org/ew/section/multimedia/map-covid-19-schools-open-closed.html?cmp=eml-enl-tl-mostpop&amp;M=59632511&amp;U=1109863&amp;UUID=c1eb80162fc0b461c50781d961f7e562"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edweek.org/ew/section/multimedia/map-covid-19-schools-open-closed.html?cmp=eml-enl-tl-mostpop&amp;M=59632511&amp;U=1109863&amp;UUID=c1eb80162fc0b461c50781d961f7e562" TargetMode="External"/><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hyperlink" Target="https://www.isbe.net/Documents/Part-3-Transition-Planning-Phase-4.pdf" TargetMode="External"/><Relationship Id="rId4" Type="http://schemas.openxmlformats.org/officeDocument/2006/relationships/image" Target="../media/image132.png"/></Relationships>
</file>

<file path=ppt/slides/_rels/slide75.xml.rels><?xml version="1.0" encoding="UTF-8" standalone="yes"?>
<Relationships xmlns="http://schemas.openxmlformats.org/package/2006/relationships"><Relationship Id="rId3" Type="http://schemas.openxmlformats.org/officeDocument/2006/relationships/hyperlink" Target="https://www.cdc.gov/coronavirus/2019-ncov/community/schools-childcare/reopening-schools.html" TargetMode="External"/><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openxmlformats.org/officeDocument/2006/relationships/hyperlink" Target="https://www.rsnlt.com/wp-content/uploads/2020/07/Return-to-School-Work-Flowchart-July-31-2020.pdf" TargetMode="External"/><Relationship Id="rId2" Type="http://schemas.openxmlformats.org/officeDocument/2006/relationships/image" Target="../media/image137.png"/><Relationship Id="rId1" Type="http://schemas.openxmlformats.org/officeDocument/2006/relationships/slideLayout" Target="../slideLayouts/slideLayout1.xml"/><Relationship Id="rId5" Type="http://schemas.openxmlformats.org/officeDocument/2006/relationships/hyperlink" Target="https://www.edweek.org/ew/section/multimedia/responding-to-coronavirus-downloadable-guide-for-schools.html" TargetMode="External"/><Relationship Id="rId4"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www.edweek.org/ew/section/multimedia/school-buildings-and-social-distancing-downloadable-guide.html" TargetMode="Externa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4" Type="http://schemas.openxmlformats.org/officeDocument/2006/relationships/hyperlink" Target="https://www.who.int/docs/default-source/coronaviruse/key-messages-and-actions-for-covid-19-prevention-and-control-in-schools-march-2020.pdf?sfvrsn=baf81d52_4&amp;gclid=CjwKCAjw0_T4BRBlEiwAwoEiAWu5rReVJzvNvBIHwt-PCC60duHrr8Spn5Znhcs_lusny7vjlt5G9xoCOeoQAvD_Bw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informationisbeautiful.net/visualizations/covid-19-coronavirus-infographic-datapack/" TargetMode="External"/><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hyperlink" Target="https://www.who.int/docs/default-source/coronaviruse/key-messages-and-actions-for-covid-19-prevention-and-control-in-schools-march-2020.pdf?sfvrsn=baf81d52_4&amp;gclid=CjwKCAjw0_T4BRBlEiwAwoEiAWu5rReVJzvNvBIHwt-PCC60duHrr8Spn5Znhcs_lusny7vjlt5G9xoCOeoQAvD_Bw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cdc.gov/coronavirus/2019-ncov/community/schools-childcare/index.html" TargetMode="Externa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cdc.gov/coronavirus/2019-ncov/community/schools-childcare/schools.html"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s://www.cdc.gov/coronavirus/2019-ncov/community/schools-childcare/schools.html" TargetMode="External"/><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www.cdc.gov/coronavirus/2019-ncov/downloads/community/School-Admin-K12-readiness-and-planning-tool.pdf" TargetMode="External"/><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www.cdc.gov/coronavirus/2019-ncov/downloads/community/School-Admin-K12-readiness-and-planning-tool.pdf" TargetMode="External"/><Relationship Id="rId2" Type="http://schemas.openxmlformats.org/officeDocument/2006/relationships/image" Target="../media/image149.png"/><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cdc.gov/coronavirus/2019-ncov/downloads/community/School-Admin-K12-readiness-and-planning-tool.pdf" TargetMode="External"/><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cdc.gov/coronavirus/2019-ncov/downloads/community/School-Admin-K12-readiness-and-planning-tool.pdf" TargetMode="External"/><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image" Target="../media/image148.png"/></Relationships>
</file>

<file path=ppt/slides/_rels/slide88.xml.rels><?xml version="1.0" encoding="UTF-8" standalone="yes"?>
<Relationships xmlns="http://schemas.openxmlformats.org/package/2006/relationships"><Relationship Id="rId3" Type="http://schemas.openxmlformats.org/officeDocument/2006/relationships/hyperlink" Target="https://www.cdc.gov/coronavirus/2019-ncov/downloads/community/School-Admin-K12-readiness-and-planning-tool.pdf" TargetMode="External"/><Relationship Id="rId2" Type="http://schemas.openxmlformats.org/officeDocument/2006/relationships/image" Target="../media/image154.png"/><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89.xml.rels><?xml version="1.0" encoding="UTF-8" standalone="yes"?>
<Relationships xmlns="http://schemas.openxmlformats.org/package/2006/relationships"><Relationship Id="rId3" Type="http://schemas.openxmlformats.org/officeDocument/2006/relationships/hyperlink" Target="https://www.cdc.gov/coronavirus/2019-ncov/community/schools-childcare/parent-checklist.html" TargetMode="External"/><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informationisbeautiful.net/visualizations/covid-19-coronavirus-infographic-datapack/" TargetMode="External"/><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6.png"/><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hyperlink" Target="https://www.cdc.gov/coronavirus/2019-ncov/community/pdf/Back-to-School-Planning-for-In-Person-Classes.pd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www.isbe.net/Documents/Part-3-Transition-Planning-Phase-4.pdf" TargetMode="External"/><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image" Target="../media/image159.png"/></Relationships>
</file>

<file path=ppt/slides/_rels/slide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www.isbe.net/Documents/Part-3-Transition-Planning-Phase-4.pdf" TargetMode="External"/><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159.png"/></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www.isbe.net/Documents/Part-3-Transition-Planning-Phase-4.pdf" TargetMode="Externa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5.png"/><Relationship Id="rId2" Type="http://schemas.openxmlformats.org/officeDocument/2006/relationships/hyperlink" Target="https://www.isbe.net/Documents/Part-3-Transition-Planning-Phase-4.pdf" TargetMode="Externa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59.png"/></Relationships>
</file>

<file path=ppt/slides/_rels/slide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www.isbe.net/Documents/Part-3-Transition-Planning-Phase-4.pdf" TargetMode="External"/><Relationship Id="rId1" Type="http://schemas.openxmlformats.org/officeDocument/2006/relationships/slideLayout" Target="../slideLayouts/slideLayout1.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59.png"/></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www.isbe.net/Documents/Part-3-Transition-Planning-Phase-4.pdf" TargetMode="External"/><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68.png"/></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71.png"/><Relationship Id="rId2" Type="http://schemas.openxmlformats.org/officeDocument/2006/relationships/hyperlink" Target="https://www.isbe.net/Documents/Part-3-Transition-Planning-Phase-4.pdf" TargetMode="Externa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3" Type="http://schemas.openxmlformats.org/officeDocument/2006/relationships/hyperlink" Target="https://www.isbe.net/Documents/EO-2020-47.pdf" TargetMode="External"/><Relationship Id="rId2" Type="http://schemas.openxmlformats.org/officeDocument/2006/relationships/image" Target="../media/image172.png"/><Relationship Id="rId1" Type="http://schemas.openxmlformats.org/officeDocument/2006/relationships/slideLayout" Target="../slideLayouts/slideLayout1.xml"/><Relationship Id="rId5" Type="http://schemas.openxmlformats.org/officeDocument/2006/relationships/image" Target="../media/image174.jpeg"/><Relationship Id="rId4" Type="http://schemas.openxmlformats.org/officeDocument/2006/relationships/image" Target="../media/image173.png"/></Relationships>
</file>

<file path=ppt/slides/_rels/slide99.xml.rels><?xml version="1.0" encoding="UTF-8" standalone="yes"?>
<Relationships xmlns="http://schemas.openxmlformats.org/package/2006/relationships"><Relationship Id="rId3" Type="http://schemas.openxmlformats.org/officeDocument/2006/relationships/hyperlink" Target="http://www.dph.illinois.gov/sites/default/files/COVID-19%20Schools%20Checklist%20030420.pdf" TargetMode="External"/><Relationship Id="rId2" Type="http://schemas.openxmlformats.org/officeDocument/2006/relationships/image" Target="../media/image17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lorida Department of Education orders all its schools to reop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584" y="-8889"/>
            <a:ext cx="4387047" cy="30383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ronavirus schools: Reopening schools in NY, PA, CT, DE, M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3604" y="8671"/>
            <a:ext cx="3808396" cy="30463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ystateline.com/wp-content/uploads/sites/17/2020/07/MGN_1280x720_00708C00-OLDIG.jpg?w=1280&amp;h=720&amp;crop=1"/>
          <p:cNvPicPr>
            <a:picLocks noChangeAspect="1" noChangeArrowheads="1"/>
          </p:cNvPicPr>
          <p:nvPr/>
        </p:nvPicPr>
        <p:blipFill rotWithShape="1">
          <a:blip r:embed="rId5">
            <a:extLst>
              <a:ext uri="{28A0092B-C50C-407E-A947-70E740481C1C}">
                <a14:useLocalDpi xmlns:a14="http://schemas.microsoft.com/office/drawing/2010/main" val="0"/>
              </a:ext>
            </a:extLst>
          </a:blip>
          <a:srcRect b="4796"/>
          <a:stretch/>
        </p:blipFill>
        <p:spPr bwMode="auto">
          <a:xfrm>
            <a:off x="-26345" y="-34439"/>
            <a:ext cx="4367339" cy="30894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ll NY schools reopen? | WHEC.com"/>
          <p:cNvPicPr>
            <a:picLocks noChangeAspect="1" noChangeArrowheads="1"/>
          </p:cNvPicPr>
          <p:nvPr/>
        </p:nvPicPr>
        <p:blipFill rotWithShape="1">
          <a:blip r:embed="rId6">
            <a:extLst>
              <a:ext uri="{28A0092B-C50C-407E-A947-70E740481C1C}">
                <a14:useLocalDpi xmlns:a14="http://schemas.microsoft.com/office/drawing/2010/main" val="0"/>
              </a:ext>
            </a:extLst>
          </a:blip>
          <a:srcRect t="70707" r="8678" b="6975"/>
          <a:stretch/>
        </p:blipFill>
        <p:spPr bwMode="auto">
          <a:xfrm>
            <a:off x="4473584" y="2379123"/>
            <a:ext cx="3910020" cy="6737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080512"/>
            <a:ext cx="12356307" cy="3785652"/>
          </a:xfrm>
          <a:prstGeom prst="rect">
            <a:avLst/>
          </a:prstGeom>
          <a:solidFill>
            <a:schemeClr val="bg1">
              <a:alpha val="62000"/>
            </a:schemeClr>
          </a:solidFill>
        </p:spPr>
        <p:txBody>
          <a:bodyPr wrap="square" rtlCol="0">
            <a:spAutoFit/>
          </a:bodyPr>
          <a:lstStyle/>
          <a:p>
            <a:pPr algn="ctr"/>
            <a:r>
              <a:rPr lang="en-US" sz="3200" b="1" dirty="0">
                <a:effectLst>
                  <a:outerShdw blurRad="38100" dist="38100" dir="2700000" algn="tl">
                    <a:srgbClr val="000000">
                      <a:alpha val="43137"/>
                    </a:srgbClr>
                  </a:outerShdw>
                </a:effectLst>
              </a:rPr>
              <a:t>Keynote </a:t>
            </a:r>
            <a:r>
              <a:rPr lang="en-US" sz="3200" b="1" dirty="0" smtClean="0">
                <a:effectLst>
                  <a:outerShdw blurRad="38100" dist="38100" dir="2700000" algn="tl">
                    <a:srgbClr val="000000">
                      <a:alpha val="43137"/>
                    </a:srgbClr>
                  </a:outerShdw>
                </a:effectLst>
              </a:rPr>
              <a:t>Address</a:t>
            </a:r>
          </a:p>
          <a:p>
            <a:pPr algn="ctr"/>
            <a:r>
              <a:rPr lang="en-US" sz="2800" b="1" dirty="0" smtClean="0">
                <a:effectLst>
                  <a:outerShdw blurRad="38100" dist="38100" dir="2700000" algn="tl">
                    <a:srgbClr val="000000">
                      <a:alpha val="43137"/>
                    </a:srgbClr>
                  </a:outerShdw>
                </a:effectLst>
              </a:rPr>
              <a:t>"The </a:t>
            </a:r>
            <a:r>
              <a:rPr lang="en-US" sz="2800" b="1" dirty="0">
                <a:effectLst>
                  <a:outerShdw blurRad="38100" dist="38100" dir="2700000" algn="tl">
                    <a:srgbClr val="000000">
                      <a:alpha val="43137"/>
                    </a:srgbClr>
                  </a:outerShdw>
                </a:effectLst>
              </a:rPr>
              <a:t>Impact of the Coronavirus on our Children and our Schools"</a:t>
            </a:r>
          </a:p>
          <a:p>
            <a:pPr algn="ctr"/>
            <a:r>
              <a:rPr lang="en-US" sz="2800" b="1" dirty="0">
                <a:effectLst>
                  <a:outerShdw blurRad="38100" dist="38100" dir="2700000" algn="tl">
                    <a:srgbClr val="000000">
                      <a:alpha val="43137"/>
                    </a:srgbClr>
                  </a:outerShdw>
                </a:effectLst>
              </a:rPr>
              <a:t>Illinois Council for Children with Behavioral Disorders</a:t>
            </a:r>
          </a:p>
          <a:p>
            <a:pPr algn="ctr"/>
            <a:endParaRPr lang="en-US" sz="3200" b="1" dirty="0" smtClean="0">
              <a:effectLst>
                <a:outerShdw blurRad="38100" dist="38100" dir="2700000" algn="tl">
                  <a:srgbClr val="000000">
                    <a:alpha val="43137"/>
                  </a:srgbClr>
                </a:outerShdw>
              </a:effectLst>
            </a:endParaRPr>
          </a:p>
          <a:p>
            <a:pPr algn="ctr"/>
            <a:endParaRPr lang="en-US" sz="3200" b="1" dirty="0">
              <a:effectLst>
                <a:outerShdw blurRad="38100" dist="38100" dir="2700000" algn="tl">
                  <a:srgbClr val="000000">
                    <a:alpha val="43137"/>
                  </a:srgbClr>
                </a:outerShdw>
              </a:effectLst>
            </a:endParaRPr>
          </a:p>
          <a:p>
            <a:pPr algn="ctr"/>
            <a:r>
              <a:rPr lang="en-US" sz="3200" b="1" dirty="0">
                <a:effectLst>
                  <a:outerShdw blurRad="38100" dist="38100" dir="2700000" algn="tl">
                    <a:srgbClr val="000000">
                      <a:alpha val="43137"/>
                    </a:srgbClr>
                  </a:outerShdw>
                </a:effectLst>
              </a:rPr>
              <a:t>Dr. Dean Cantu</a:t>
            </a:r>
          </a:p>
          <a:p>
            <a:pPr algn="ctr"/>
            <a:r>
              <a:rPr lang="en-US" sz="2800" b="1" dirty="0">
                <a:effectLst>
                  <a:outerShdw blurRad="38100" dist="38100" dir="2700000" algn="tl">
                    <a:srgbClr val="000000">
                      <a:alpha val="43137"/>
                    </a:srgbClr>
                  </a:outerShdw>
                </a:effectLst>
              </a:rPr>
              <a:t>Associate Dean and Director, Department of Education, Counseling, </a:t>
            </a:r>
            <a:r>
              <a:rPr lang="en-US" sz="2800" b="1" dirty="0" smtClean="0">
                <a:effectLst>
                  <a:outerShdw blurRad="38100" dist="38100" dir="2700000" algn="tl">
                    <a:srgbClr val="000000">
                      <a:alpha val="43137"/>
                    </a:srgbClr>
                  </a:outerShdw>
                </a:effectLst>
              </a:rPr>
              <a:t>&amp; </a:t>
            </a:r>
            <a:r>
              <a:rPr lang="en-US" sz="2800" b="1" dirty="0">
                <a:effectLst>
                  <a:outerShdw blurRad="38100" dist="38100" dir="2700000" algn="tl">
                    <a:srgbClr val="000000">
                      <a:alpha val="43137"/>
                    </a:srgbClr>
                  </a:outerShdw>
                </a:effectLst>
              </a:rPr>
              <a:t>Leadership</a:t>
            </a:r>
          </a:p>
          <a:p>
            <a:pPr algn="ctr"/>
            <a:r>
              <a:rPr lang="en-US" sz="2800" b="1" dirty="0">
                <a:effectLst>
                  <a:outerShdw blurRad="38100" dist="38100" dir="2700000" algn="tl">
                    <a:srgbClr val="000000">
                      <a:alpha val="43137"/>
                    </a:srgbClr>
                  </a:outerShdw>
                </a:effectLst>
              </a:rPr>
              <a:t>Bradley University</a:t>
            </a:r>
          </a:p>
        </p:txBody>
      </p:sp>
    </p:spTree>
    <p:extLst>
      <p:ext uri="{BB962C8B-B14F-4D97-AF65-F5344CB8AC3E}">
        <p14:creationId xmlns:p14="http://schemas.microsoft.com/office/powerpoint/2010/main" val="2968545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222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4375"/>
          </a:xfrm>
          <a:prstGeom prst="rect">
            <a:avLst/>
          </a:prstGeom>
        </p:spPr>
      </p:pic>
      <p:pic>
        <p:nvPicPr>
          <p:cNvPr id="3" name="Picture 2"/>
          <p:cNvPicPr>
            <a:picLocks noChangeAspect="1"/>
          </p:cNvPicPr>
          <p:nvPr/>
        </p:nvPicPr>
        <p:blipFill>
          <a:blip r:embed="rId3"/>
          <a:stretch>
            <a:fillRect/>
          </a:stretch>
        </p:blipFill>
        <p:spPr>
          <a:xfrm>
            <a:off x="0" y="722044"/>
            <a:ext cx="12192000" cy="5775576"/>
          </a:xfrm>
          <a:prstGeom prst="rect">
            <a:avLst/>
          </a:prstGeom>
        </p:spPr>
      </p:pic>
      <p:sp>
        <p:nvSpPr>
          <p:cNvPr id="4" name="Rectangle 3"/>
          <p:cNvSpPr/>
          <p:nvPr/>
        </p:nvSpPr>
        <p:spPr>
          <a:xfrm>
            <a:off x="172528" y="6497620"/>
            <a:ext cx="12192000" cy="369332"/>
          </a:xfrm>
          <a:prstGeom prst="rect">
            <a:avLst/>
          </a:prstGeom>
        </p:spPr>
        <p:txBody>
          <a:bodyPr wrap="square">
            <a:spAutoFit/>
          </a:bodyPr>
          <a:lstStyle/>
          <a:p>
            <a:pPr algn="ctr"/>
            <a:r>
              <a:rPr lang="en-US" dirty="0">
                <a:solidFill>
                  <a:prstClr val="black"/>
                </a:solidFill>
                <a:hlinkClick r:id="rId4"/>
              </a:rPr>
              <a:t>https://informationisbeautiful.net/visualizations/covid-19-coronavirus-infographic-datapack/</a:t>
            </a:r>
            <a:endParaRPr lang="en-US" dirty="0">
              <a:solidFill>
                <a:prstClr val="black"/>
              </a:solidFill>
            </a:endParaRPr>
          </a:p>
        </p:txBody>
      </p:sp>
    </p:spTree>
    <p:extLst>
      <p:ext uri="{BB962C8B-B14F-4D97-AF65-F5344CB8AC3E}">
        <p14:creationId xmlns:p14="http://schemas.microsoft.com/office/powerpoint/2010/main" val="630827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EFAE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3546"/>
          <a:stretch/>
        </p:blipFill>
        <p:spPr>
          <a:xfrm>
            <a:off x="0" y="-81563"/>
            <a:ext cx="12289488" cy="1419476"/>
          </a:xfrm>
          <a:prstGeom prst="rect">
            <a:avLst/>
          </a:prstGeom>
        </p:spPr>
      </p:pic>
      <p:sp>
        <p:nvSpPr>
          <p:cNvPr id="3" name="Rectangle 2"/>
          <p:cNvSpPr/>
          <p:nvPr/>
        </p:nvSpPr>
        <p:spPr>
          <a:xfrm>
            <a:off x="0" y="6466292"/>
            <a:ext cx="12192000" cy="369332"/>
          </a:xfrm>
          <a:prstGeom prst="rect">
            <a:avLst/>
          </a:prstGeom>
        </p:spPr>
        <p:txBody>
          <a:bodyPr wrap="square">
            <a:spAutoFit/>
          </a:bodyPr>
          <a:lstStyle/>
          <a:p>
            <a:pPr algn="ctr"/>
            <a:r>
              <a:rPr lang="en-US" dirty="0">
                <a:solidFill>
                  <a:prstClr val="black"/>
                </a:solidFill>
                <a:hlinkClick r:id="rId3"/>
              </a:rPr>
              <a:t>http://www.dph.illinois.gov/sites/default/files/COVID-19%20Schools%20Checklist%20030420.pdf</a:t>
            </a:r>
            <a:endParaRPr lang="en-US" dirty="0">
              <a:solidFill>
                <a:prstClr val="black"/>
              </a:solidFill>
            </a:endParaRPr>
          </a:p>
        </p:txBody>
      </p:sp>
      <p:pic>
        <p:nvPicPr>
          <p:cNvPr id="4" name="Picture 3"/>
          <p:cNvPicPr>
            <a:picLocks noChangeAspect="1"/>
          </p:cNvPicPr>
          <p:nvPr/>
        </p:nvPicPr>
        <p:blipFill rotWithShape="1">
          <a:blip r:embed="rId4"/>
          <a:srcRect t="10011" b="48048"/>
          <a:stretch/>
        </p:blipFill>
        <p:spPr>
          <a:xfrm>
            <a:off x="868029" y="2263355"/>
            <a:ext cx="4748543" cy="4136978"/>
          </a:xfrm>
          <a:prstGeom prst="rect">
            <a:avLst/>
          </a:prstGeom>
        </p:spPr>
      </p:pic>
      <p:pic>
        <p:nvPicPr>
          <p:cNvPr id="5" name="Picture 4"/>
          <p:cNvPicPr>
            <a:picLocks noChangeAspect="1"/>
          </p:cNvPicPr>
          <p:nvPr/>
        </p:nvPicPr>
        <p:blipFill rotWithShape="1">
          <a:blip r:embed="rId4"/>
          <a:srcRect t="52592"/>
          <a:stretch/>
        </p:blipFill>
        <p:spPr>
          <a:xfrm>
            <a:off x="6756933" y="2331291"/>
            <a:ext cx="4263991" cy="4199007"/>
          </a:xfrm>
          <a:prstGeom prst="rect">
            <a:avLst/>
          </a:prstGeom>
        </p:spPr>
      </p:pic>
      <p:pic>
        <p:nvPicPr>
          <p:cNvPr id="6" name="Picture 5"/>
          <p:cNvPicPr>
            <a:picLocks noChangeAspect="1"/>
          </p:cNvPicPr>
          <p:nvPr/>
        </p:nvPicPr>
        <p:blipFill rotWithShape="1">
          <a:blip r:embed="rId4"/>
          <a:srcRect t="368" r="10285" b="90899"/>
          <a:stretch/>
        </p:blipFill>
        <p:spPr>
          <a:xfrm>
            <a:off x="3690302" y="1403872"/>
            <a:ext cx="4260165" cy="861460"/>
          </a:xfrm>
          <a:prstGeom prst="rect">
            <a:avLst/>
          </a:prstGeom>
        </p:spPr>
      </p:pic>
    </p:spTree>
    <p:extLst>
      <p:ext uri="{BB962C8B-B14F-4D97-AF65-F5344CB8AC3E}">
        <p14:creationId xmlns:p14="http://schemas.microsoft.com/office/powerpoint/2010/main" val="40612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EFAE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3546"/>
          <a:stretch/>
        </p:blipFill>
        <p:spPr>
          <a:xfrm>
            <a:off x="0" y="-81563"/>
            <a:ext cx="12289488" cy="1419476"/>
          </a:xfrm>
          <a:prstGeom prst="rect">
            <a:avLst/>
          </a:prstGeom>
        </p:spPr>
      </p:pic>
      <p:sp>
        <p:nvSpPr>
          <p:cNvPr id="3" name="Rectangle 2"/>
          <p:cNvSpPr/>
          <p:nvPr/>
        </p:nvSpPr>
        <p:spPr>
          <a:xfrm>
            <a:off x="0" y="6466292"/>
            <a:ext cx="12192000" cy="369332"/>
          </a:xfrm>
          <a:prstGeom prst="rect">
            <a:avLst/>
          </a:prstGeom>
        </p:spPr>
        <p:txBody>
          <a:bodyPr wrap="square">
            <a:spAutoFit/>
          </a:bodyPr>
          <a:lstStyle/>
          <a:p>
            <a:pPr algn="ctr"/>
            <a:r>
              <a:rPr lang="en-US" dirty="0">
                <a:solidFill>
                  <a:prstClr val="black"/>
                </a:solidFill>
                <a:hlinkClick r:id="rId3"/>
              </a:rPr>
              <a:t>http://www.dph.illinois.gov/sites/default/files/COVID-19%20Schools%20Checklist%20030420.pdf</a:t>
            </a:r>
            <a:endParaRPr lang="en-US" dirty="0">
              <a:solidFill>
                <a:prstClr val="black"/>
              </a:solidFill>
            </a:endParaRPr>
          </a:p>
        </p:txBody>
      </p:sp>
      <p:pic>
        <p:nvPicPr>
          <p:cNvPr id="7" name="Picture 6"/>
          <p:cNvPicPr>
            <a:picLocks noChangeAspect="1"/>
          </p:cNvPicPr>
          <p:nvPr/>
        </p:nvPicPr>
        <p:blipFill rotWithShape="1">
          <a:blip r:embed="rId4"/>
          <a:srcRect l="-376" t="10015" r="376" b="45604"/>
          <a:stretch/>
        </p:blipFill>
        <p:spPr>
          <a:xfrm>
            <a:off x="1690431" y="2367814"/>
            <a:ext cx="4200230" cy="4102437"/>
          </a:xfrm>
          <a:prstGeom prst="rect">
            <a:avLst/>
          </a:prstGeom>
        </p:spPr>
      </p:pic>
      <p:pic>
        <p:nvPicPr>
          <p:cNvPr id="8" name="Picture 7"/>
          <p:cNvPicPr>
            <a:picLocks noChangeAspect="1"/>
          </p:cNvPicPr>
          <p:nvPr/>
        </p:nvPicPr>
        <p:blipFill rotWithShape="1">
          <a:blip r:embed="rId4"/>
          <a:srcRect t="54170" b="3461"/>
          <a:stretch/>
        </p:blipFill>
        <p:spPr>
          <a:xfrm>
            <a:off x="6144744" y="2480980"/>
            <a:ext cx="4183163" cy="3900569"/>
          </a:xfrm>
          <a:prstGeom prst="rect">
            <a:avLst/>
          </a:prstGeom>
        </p:spPr>
      </p:pic>
      <p:pic>
        <p:nvPicPr>
          <p:cNvPr id="9" name="Picture 8"/>
          <p:cNvPicPr>
            <a:picLocks noChangeAspect="1"/>
          </p:cNvPicPr>
          <p:nvPr/>
        </p:nvPicPr>
        <p:blipFill rotWithShape="1">
          <a:blip r:embed="rId4"/>
          <a:srcRect l="11995" t="422" r="9116" b="91323"/>
          <a:stretch/>
        </p:blipFill>
        <p:spPr>
          <a:xfrm>
            <a:off x="4587390" y="1446859"/>
            <a:ext cx="3343667" cy="770022"/>
          </a:xfrm>
          <a:prstGeom prst="rect">
            <a:avLst/>
          </a:prstGeom>
        </p:spPr>
      </p:pic>
    </p:spTree>
    <p:extLst>
      <p:ext uri="{BB962C8B-B14F-4D97-AF65-F5344CB8AC3E}">
        <p14:creationId xmlns:p14="http://schemas.microsoft.com/office/powerpoint/2010/main" val="22467125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EFAE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3546"/>
          <a:stretch/>
        </p:blipFill>
        <p:spPr>
          <a:xfrm>
            <a:off x="0" y="-81563"/>
            <a:ext cx="12289488" cy="1419476"/>
          </a:xfrm>
          <a:prstGeom prst="rect">
            <a:avLst/>
          </a:prstGeom>
        </p:spPr>
      </p:pic>
      <p:sp>
        <p:nvSpPr>
          <p:cNvPr id="3" name="Rectangle 2"/>
          <p:cNvSpPr/>
          <p:nvPr/>
        </p:nvSpPr>
        <p:spPr>
          <a:xfrm>
            <a:off x="0" y="6466292"/>
            <a:ext cx="12192000" cy="369332"/>
          </a:xfrm>
          <a:prstGeom prst="rect">
            <a:avLst/>
          </a:prstGeom>
        </p:spPr>
        <p:txBody>
          <a:bodyPr wrap="square">
            <a:spAutoFit/>
          </a:bodyPr>
          <a:lstStyle/>
          <a:p>
            <a:pPr algn="ctr"/>
            <a:r>
              <a:rPr lang="en-US" dirty="0">
                <a:solidFill>
                  <a:prstClr val="black"/>
                </a:solidFill>
                <a:hlinkClick r:id="rId3"/>
              </a:rPr>
              <a:t>http://www.dph.illinois.gov/sites/default/files/COVID-19%20Schools%20Checklist%20030420.pdf</a:t>
            </a:r>
            <a:endParaRPr lang="en-US" dirty="0">
              <a:solidFill>
                <a:prstClr val="black"/>
              </a:solidFill>
            </a:endParaRPr>
          </a:p>
        </p:txBody>
      </p:sp>
      <p:pic>
        <p:nvPicPr>
          <p:cNvPr id="4" name="Picture 3"/>
          <p:cNvPicPr>
            <a:picLocks noChangeAspect="1"/>
          </p:cNvPicPr>
          <p:nvPr/>
        </p:nvPicPr>
        <p:blipFill rotWithShape="1">
          <a:blip r:embed="rId4"/>
          <a:srcRect l="16801" r="6501" b="91518"/>
          <a:stretch/>
        </p:blipFill>
        <p:spPr>
          <a:xfrm>
            <a:off x="4404177" y="1569184"/>
            <a:ext cx="2997652" cy="697587"/>
          </a:xfrm>
          <a:prstGeom prst="rect">
            <a:avLst/>
          </a:prstGeom>
        </p:spPr>
      </p:pic>
      <p:pic>
        <p:nvPicPr>
          <p:cNvPr id="10" name="Picture 9"/>
          <p:cNvPicPr>
            <a:picLocks noChangeAspect="1"/>
          </p:cNvPicPr>
          <p:nvPr/>
        </p:nvPicPr>
        <p:blipFill rotWithShape="1">
          <a:blip r:embed="rId4"/>
          <a:srcRect t="9374" r="4505" b="71106"/>
          <a:stretch/>
        </p:blipFill>
        <p:spPr>
          <a:xfrm>
            <a:off x="243403" y="2422832"/>
            <a:ext cx="6876286" cy="2957690"/>
          </a:xfrm>
          <a:prstGeom prst="rect">
            <a:avLst/>
          </a:prstGeom>
        </p:spPr>
      </p:pic>
      <p:pic>
        <p:nvPicPr>
          <p:cNvPr id="11" name="Picture 10"/>
          <p:cNvPicPr>
            <a:picLocks noChangeAspect="1"/>
          </p:cNvPicPr>
          <p:nvPr/>
        </p:nvPicPr>
        <p:blipFill rotWithShape="1">
          <a:blip r:embed="rId4"/>
          <a:srcRect t="74152" r="7471"/>
          <a:stretch/>
        </p:blipFill>
        <p:spPr>
          <a:xfrm>
            <a:off x="6780495" y="2561927"/>
            <a:ext cx="4450937" cy="2616465"/>
          </a:xfrm>
          <a:prstGeom prst="rect">
            <a:avLst/>
          </a:prstGeom>
        </p:spPr>
      </p:pic>
    </p:spTree>
    <p:extLst>
      <p:ext uri="{BB962C8B-B14F-4D97-AF65-F5344CB8AC3E}">
        <p14:creationId xmlns:p14="http://schemas.microsoft.com/office/powerpoint/2010/main" val="29169618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5827" y="31747"/>
            <a:ext cx="5186409" cy="6858000"/>
          </a:xfrm>
          <a:prstGeom prst="rect">
            <a:avLst/>
          </a:prstGeom>
        </p:spPr>
      </p:pic>
      <p:pic>
        <p:nvPicPr>
          <p:cNvPr id="3" name="Picture 2" descr="https://scontent-ort2-1.xx.fbcdn.net/v/t1.0-9/115931655_3783878278305214_8698953520029557267_o.jpg?_nc_cat=106&amp;_nc_sid=730e14&amp;_nc_ohc=wq7XzQz9MeMAX9E0Aba&amp;_nc_ht=scontent-ort2-1.xx&amp;oh=d1842b45b2f6a8b513ee26cbb03f3b67&amp;oe=5F43DF17"/>
          <p:cNvPicPr/>
          <p:nvPr/>
        </p:nvPicPr>
        <p:blipFill>
          <a:blip r:embed="rId3">
            <a:extLst>
              <a:ext uri="{28A0092B-C50C-407E-A947-70E740481C1C}">
                <a14:useLocalDpi xmlns:a14="http://schemas.microsoft.com/office/drawing/2010/main" val="0"/>
              </a:ext>
            </a:extLst>
          </a:blip>
          <a:srcRect/>
          <a:stretch>
            <a:fillRect/>
          </a:stretch>
        </p:blipFill>
        <p:spPr bwMode="auto">
          <a:xfrm>
            <a:off x="6426680" y="0"/>
            <a:ext cx="4986068" cy="6794506"/>
          </a:xfrm>
          <a:prstGeom prst="rect">
            <a:avLst/>
          </a:prstGeom>
          <a:noFill/>
          <a:ln>
            <a:noFill/>
          </a:ln>
        </p:spPr>
      </p:pic>
    </p:spTree>
    <p:extLst>
      <p:ext uri="{BB962C8B-B14F-4D97-AF65-F5344CB8AC3E}">
        <p14:creationId xmlns:p14="http://schemas.microsoft.com/office/powerpoint/2010/main" val="42093155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 y="5226784"/>
            <a:ext cx="12143873" cy="1138773"/>
          </a:xfrm>
          <a:prstGeom prst="rect">
            <a:avLst/>
          </a:prstGeom>
          <a:solidFill>
            <a:schemeClr val="bg1">
              <a:alpha val="62000"/>
            </a:schemeClr>
          </a:solid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Lessons Learned</a:t>
            </a:r>
            <a:endParaRPr lang="en-US" sz="3600" b="1" dirty="0" smtClean="0">
              <a:solidFill>
                <a:prstClr val="black"/>
              </a:solidFill>
              <a:effectLst>
                <a:outerShdw blurRad="38100" dist="38100" dir="2700000" algn="tl">
                  <a:srgbClr val="000000">
                    <a:alpha val="43137"/>
                  </a:srgbClr>
                </a:outerShdw>
              </a:effectLst>
            </a:endParaRPr>
          </a:p>
          <a:p>
            <a:pPr algn="ctr"/>
            <a:r>
              <a:rPr lang="en-US" sz="3200" b="1" dirty="0" smtClean="0">
                <a:solidFill>
                  <a:prstClr val="black"/>
                </a:solidFill>
                <a:effectLst>
                  <a:outerShdw blurRad="38100" dist="38100" dir="2700000" algn="tl">
                    <a:srgbClr val="000000">
                      <a:alpha val="43137"/>
                    </a:srgbClr>
                  </a:outerShdw>
                </a:effectLst>
              </a:rPr>
              <a:t>Takeaways from Spring to Guide us in the Fall</a:t>
            </a:r>
            <a:endParaRPr lang="en-US" sz="3200" b="1" dirty="0">
              <a:solidFill>
                <a:prstClr val="black"/>
              </a:solidFill>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3"/>
          <a:stretch>
            <a:fillRect/>
          </a:stretch>
        </p:blipFill>
        <p:spPr>
          <a:xfrm>
            <a:off x="1" y="22799"/>
            <a:ext cx="4287327" cy="3028561"/>
          </a:xfrm>
          <a:prstGeom prst="rect">
            <a:avLst/>
          </a:prstGeom>
        </p:spPr>
      </p:pic>
      <p:pic>
        <p:nvPicPr>
          <p:cNvPr id="12290" name="Picture 2" descr="FULL LIST: District Reopening Plans for upcoming school y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328" y="22799"/>
            <a:ext cx="3450567" cy="303695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eerfield Public Schools District 109 /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7894" y="0"/>
            <a:ext cx="4454105" cy="305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064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FF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B8D9A5-E6D2-0745-B21A-FD0F60A86535}"/>
              </a:ext>
            </a:extLst>
          </p:cNvPr>
          <p:cNvPicPr>
            <a:picLocks noChangeAspect="1"/>
          </p:cNvPicPr>
          <p:nvPr/>
        </p:nvPicPr>
        <p:blipFill>
          <a:blip r:embed="rId2"/>
          <a:stretch>
            <a:fillRect/>
          </a:stretch>
        </p:blipFill>
        <p:spPr>
          <a:xfrm>
            <a:off x="0" y="-1"/>
            <a:ext cx="12192000" cy="6252519"/>
          </a:xfrm>
          <a:prstGeom prst="rect">
            <a:avLst/>
          </a:prstGeom>
        </p:spPr>
      </p:pic>
      <p:sp>
        <p:nvSpPr>
          <p:cNvPr id="4" name="Rectangle 3">
            <a:extLst>
              <a:ext uri="{FF2B5EF4-FFF2-40B4-BE49-F238E27FC236}">
                <a16:creationId xmlns:a16="http://schemas.microsoft.com/office/drawing/2014/main" xmlns="" id="{EF595C14-844D-C54E-8BC1-6DD6ABEE3BA7}"/>
              </a:ext>
            </a:extLst>
          </p:cNvPr>
          <p:cNvSpPr/>
          <p:nvPr/>
        </p:nvSpPr>
        <p:spPr>
          <a:xfrm>
            <a:off x="92467" y="6373017"/>
            <a:ext cx="12192000" cy="369332"/>
          </a:xfrm>
          <a:prstGeom prst="rect">
            <a:avLst/>
          </a:prstGeom>
        </p:spPr>
        <p:txBody>
          <a:bodyPr wrap="square">
            <a:spAutoFit/>
          </a:bodyPr>
          <a:lstStyle/>
          <a:p>
            <a:pPr algn="ctr"/>
            <a:r>
              <a:rPr lang="en-US" dirty="0">
                <a:solidFill>
                  <a:prstClr val="black"/>
                </a:solidFill>
                <a:hlinkClick r:id="rId3"/>
              </a:rPr>
              <a:t>https://www.edutopia.org/article/covid-19s-impact-students-academic-and-mental-well-being</a:t>
            </a:r>
            <a:endParaRPr lang="en-US" dirty="0">
              <a:solidFill>
                <a:prstClr val="black"/>
              </a:solidFill>
            </a:endParaRPr>
          </a:p>
        </p:txBody>
      </p:sp>
    </p:spTree>
    <p:extLst>
      <p:ext uri="{BB962C8B-B14F-4D97-AF65-F5344CB8AC3E}">
        <p14:creationId xmlns:p14="http://schemas.microsoft.com/office/powerpoint/2010/main" val="17543228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B8D9A5-E6D2-0745-B21A-FD0F60A86535}"/>
              </a:ext>
            </a:extLst>
          </p:cNvPr>
          <p:cNvPicPr>
            <a:picLocks noChangeAspect="1"/>
          </p:cNvPicPr>
          <p:nvPr/>
        </p:nvPicPr>
        <p:blipFill rotWithShape="1">
          <a:blip r:embed="rId2"/>
          <a:srcRect b="92095"/>
          <a:stretch/>
        </p:blipFill>
        <p:spPr>
          <a:xfrm>
            <a:off x="0" y="-1"/>
            <a:ext cx="12192000" cy="494271"/>
          </a:xfrm>
          <a:prstGeom prst="rect">
            <a:avLst/>
          </a:prstGeom>
        </p:spPr>
      </p:pic>
      <p:sp>
        <p:nvSpPr>
          <p:cNvPr id="4" name="Rectangle 3">
            <a:extLst>
              <a:ext uri="{FF2B5EF4-FFF2-40B4-BE49-F238E27FC236}">
                <a16:creationId xmlns:a16="http://schemas.microsoft.com/office/drawing/2014/main" xmlns="" id="{EF595C14-844D-C54E-8BC1-6DD6ABEE3BA7}"/>
              </a:ext>
            </a:extLst>
          </p:cNvPr>
          <p:cNvSpPr/>
          <p:nvPr/>
        </p:nvSpPr>
        <p:spPr>
          <a:xfrm>
            <a:off x="92467" y="6373017"/>
            <a:ext cx="12192000" cy="369332"/>
          </a:xfrm>
          <a:prstGeom prst="rect">
            <a:avLst/>
          </a:prstGeom>
        </p:spPr>
        <p:txBody>
          <a:bodyPr wrap="square">
            <a:spAutoFit/>
          </a:bodyPr>
          <a:lstStyle/>
          <a:p>
            <a:pPr algn="ctr"/>
            <a:r>
              <a:rPr lang="en-US" dirty="0">
                <a:solidFill>
                  <a:prstClr val="black"/>
                </a:solidFill>
                <a:hlinkClick r:id="rId3"/>
              </a:rPr>
              <a:t>https://www.edutopia.org/article/covid-19s-impact-students-academic-and-mental-well-being</a:t>
            </a:r>
            <a:endParaRPr lang="en-US" dirty="0">
              <a:solidFill>
                <a:prstClr val="black"/>
              </a:solidFill>
            </a:endParaRPr>
          </a:p>
        </p:txBody>
      </p:sp>
      <p:sp>
        <p:nvSpPr>
          <p:cNvPr id="5" name="Rectangle 4">
            <a:extLst>
              <a:ext uri="{FF2B5EF4-FFF2-40B4-BE49-F238E27FC236}">
                <a16:creationId xmlns:a16="http://schemas.microsoft.com/office/drawing/2014/main" xmlns="" id="{1E2ECE17-9706-8E49-85F5-040743FB74F1}"/>
              </a:ext>
            </a:extLst>
          </p:cNvPr>
          <p:cNvSpPr/>
          <p:nvPr/>
        </p:nvSpPr>
        <p:spPr>
          <a:xfrm>
            <a:off x="0" y="617488"/>
            <a:ext cx="12192000" cy="5632311"/>
          </a:xfrm>
          <a:prstGeom prst="rect">
            <a:avLst/>
          </a:prstGeom>
        </p:spPr>
        <p:txBody>
          <a:bodyPr wrap="square">
            <a:spAutoFit/>
          </a:bodyPr>
          <a:lstStyle/>
          <a:p>
            <a:pPr algn="ctr"/>
            <a:r>
              <a:rPr lang="en-US" sz="2800" b="1" cap="all" dirty="0">
                <a:solidFill>
                  <a:prstClr val="black"/>
                </a:solidFill>
              </a:rPr>
              <a:t>3 WAYS TEACHERS CAN PREPARE</a:t>
            </a:r>
          </a:p>
          <a:p>
            <a:pPr algn="ctr"/>
            <a:endParaRPr lang="en-US" sz="2000" b="1" dirty="0">
              <a:solidFill>
                <a:srgbClr val="333333"/>
              </a:solidFill>
              <a:latin typeface="canada-type-gibson"/>
            </a:endParaRPr>
          </a:p>
          <a:p>
            <a:pPr>
              <a:buFont typeface="Arial" panose="020B0604020202020204" pitchFamily="34" charset="0"/>
              <a:buChar char="•"/>
            </a:pPr>
            <a:r>
              <a:rPr lang="en-US" sz="2000" b="1" dirty="0">
                <a:solidFill>
                  <a:srgbClr val="333333"/>
                </a:solidFill>
                <a:latin typeface="canada-type-gibson"/>
              </a:rPr>
              <a:t>Focus on relationships first.</a:t>
            </a:r>
            <a:r>
              <a:rPr lang="en-US" dirty="0">
                <a:solidFill>
                  <a:srgbClr val="333333"/>
                </a:solidFill>
                <a:latin typeface="canada-type-gibson"/>
              </a:rPr>
              <a:t> Fear and anxiety about the pandemic—coupled with uncertainty about the future—can be disruptive to a student’s ability to come to school ready to learn. Teachers can act as a powerful buffer against the adverse effects of trauma by helping to establish a safe and supportive environment for learning. From morning meetings to regular check-ins with students, </a:t>
            </a:r>
            <a:r>
              <a:rPr lang="en-US" dirty="0">
                <a:solidFill>
                  <a:srgbClr val="00A7E1"/>
                </a:solidFill>
                <a:latin typeface="canada-type-gibson"/>
                <a:hlinkClick r:id="rId4"/>
              </a:rPr>
              <a:t>strategies that center around relationship-building</a:t>
            </a:r>
            <a:r>
              <a:rPr lang="en-US" dirty="0">
                <a:solidFill>
                  <a:srgbClr val="333333"/>
                </a:solidFill>
                <a:latin typeface="canada-type-gibson"/>
              </a:rPr>
              <a:t> will be needed in the fall.</a:t>
            </a:r>
          </a:p>
          <a:p>
            <a:endParaRPr lang="en-US" dirty="0">
              <a:solidFill>
                <a:srgbClr val="333333"/>
              </a:solidFill>
              <a:latin typeface="canada-type-gibson"/>
            </a:endParaRPr>
          </a:p>
          <a:p>
            <a:pPr>
              <a:buFont typeface="Arial" panose="020B0604020202020204" pitchFamily="34" charset="0"/>
              <a:buChar char="•"/>
            </a:pPr>
            <a:r>
              <a:rPr lang="en-US" sz="2000" b="1" dirty="0">
                <a:solidFill>
                  <a:srgbClr val="333333"/>
                </a:solidFill>
                <a:latin typeface="canada-type-gibson"/>
              </a:rPr>
              <a:t>Strengthen diagnostic testing. </a:t>
            </a:r>
            <a:r>
              <a:rPr lang="en-US" dirty="0">
                <a:solidFill>
                  <a:srgbClr val="333333"/>
                </a:solidFill>
                <a:latin typeface="canada-type-gibson"/>
              </a:rPr>
              <a:t>Educators should prepare for a greater range of variability in student learning than they would expect in a typical school year. Low-stakes assessments such as </a:t>
            </a:r>
            <a:r>
              <a:rPr lang="en-US" dirty="0">
                <a:solidFill>
                  <a:srgbClr val="00A7E1"/>
                </a:solidFill>
                <a:latin typeface="canada-type-gibson"/>
                <a:hlinkClick r:id="rId5"/>
              </a:rPr>
              <a:t>exit tickets and quizzes</a:t>
            </a:r>
            <a:r>
              <a:rPr lang="en-US" dirty="0">
                <a:solidFill>
                  <a:srgbClr val="333333"/>
                </a:solidFill>
                <a:latin typeface="canada-type-gibson"/>
              </a:rPr>
              <a:t> can help teachers gauge how much extra support students will need, how much time should be spent reviewing last year’s material, and what new topics can be covered.</a:t>
            </a:r>
          </a:p>
          <a:p>
            <a:endParaRPr lang="en-US" dirty="0">
              <a:solidFill>
                <a:srgbClr val="333333"/>
              </a:solidFill>
              <a:latin typeface="canada-type-gibson"/>
            </a:endParaRPr>
          </a:p>
          <a:p>
            <a:pPr>
              <a:buFont typeface="Arial" panose="020B0604020202020204" pitchFamily="34" charset="0"/>
              <a:buChar char="•"/>
            </a:pPr>
            <a:r>
              <a:rPr lang="en-US" sz="2000" b="1" dirty="0">
                <a:solidFill>
                  <a:srgbClr val="333333"/>
                </a:solidFill>
                <a:latin typeface="canada-type-gibson"/>
              </a:rPr>
              <a:t>Differentiate instruction—</a:t>
            </a:r>
            <a:r>
              <a:rPr lang="en-US" dirty="0">
                <a:solidFill>
                  <a:srgbClr val="333333"/>
                </a:solidFill>
                <a:latin typeface="canada-type-gibson"/>
              </a:rPr>
              <a:t>particularly for vulnerable students. For the vast majority of schools, the abrupt transition to online learning left little time to plan a strategy that could adequately meet every student’s needs—in a recent </a:t>
            </a:r>
            <a:r>
              <a:rPr lang="en-US" dirty="0">
                <a:solidFill>
                  <a:srgbClr val="00A7E1"/>
                </a:solidFill>
                <a:latin typeface="canada-type-gibson"/>
                <a:hlinkClick r:id="rId6"/>
              </a:rPr>
              <a:t>survey</a:t>
            </a:r>
            <a:r>
              <a:rPr lang="en-US" dirty="0">
                <a:solidFill>
                  <a:srgbClr val="333333"/>
                </a:solidFill>
                <a:latin typeface="canada-type-gibson"/>
              </a:rPr>
              <a:t> by the Education Trust, only 24 percent of parents said that their child’s school was providing materials and other resources to support students with disabilities, and a quarter of non-English-speaking students were unable to obtain materials in their own language. Teachers can work to ensure that the students on the margins get the support they need by taking stock of students’ knowledge and skills, and </a:t>
            </a:r>
            <a:r>
              <a:rPr lang="en-US" dirty="0">
                <a:solidFill>
                  <a:srgbClr val="00A7E1"/>
                </a:solidFill>
                <a:latin typeface="canada-type-gibson"/>
                <a:hlinkClick r:id="rId7"/>
              </a:rPr>
              <a:t>differentiating instruction</a:t>
            </a:r>
            <a:r>
              <a:rPr lang="en-US" dirty="0">
                <a:solidFill>
                  <a:srgbClr val="333333"/>
                </a:solidFill>
                <a:latin typeface="canada-type-gibson"/>
              </a:rPr>
              <a:t> by giving them choices, connecting the curriculum to their interests, and providing them multiple opportunities to demonstrate their learning.</a:t>
            </a:r>
          </a:p>
        </p:txBody>
      </p:sp>
      <p:sp>
        <p:nvSpPr>
          <p:cNvPr id="6" name="Rectangle 5"/>
          <p:cNvSpPr/>
          <p:nvPr/>
        </p:nvSpPr>
        <p:spPr>
          <a:xfrm>
            <a:off x="92468" y="1303845"/>
            <a:ext cx="3547880" cy="438691"/>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2468" y="2994952"/>
            <a:ext cx="3763540" cy="438691"/>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467" y="4403029"/>
            <a:ext cx="3159691" cy="438691"/>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7829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D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8C9C23-F650-B142-A523-0D03D2D1AC6A}"/>
              </a:ext>
            </a:extLst>
          </p:cNvPr>
          <p:cNvPicPr>
            <a:picLocks noChangeAspect="1"/>
          </p:cNvPicPr>
          <p:nvPr/>
        </p:nvPicPr>
        <p:blipFill>
          <a:blip r:embed="rId2"/>
          <a:stretch>
            <a:fillRect/>
          </a:stretch>
        </p:blipFill>
        <p:spPr>
          <a:xfrm>
            <a:off x="1461864" y="0"/>
            <a:ext cx="9268271" cy="6587412"/>
          </a:xfrm>
          <a:prstGeom prst="rect">
            <a:avLst/>
          </a:prstGeom>
        </p:spPr>
      </p:pic>
      <p:sp>
        <p:nvSpPr>
          <p:cNvPr id="4" name="Rectangle 3">
            <a:extLst>
              <a:ext uri="{FF2B5EF4-FFF2-40B4-BE49-F238E27FC236}">
                <a16:creationId xmlns:a16="http://schemas.microsoft.com/office/drawing/2014/main" xmlns="" id="{72BF87F4-CBA6-684D-987B-2340081BE4E7}"/>
              </a:ext>
            </a:extLst>
          </p:cNvPr>
          <p:cNvSpPr/>
          <p:nvPr/>
        </p:nvSpPr>
        <p:spPr>
          <a:xfrm>
            <a:off x="447869" y="6581001"/>
            <a:ext cx="12192000" cy="276999"/>
          </a:xfrm>
          <a:prstGeom prst="rect">
            <a:avLst/>
          </a:prstGeom>
        </p:spPr>
        <p:txBody>
          <a:bodyPr wrap="square">
            <a:spAutoFit/>
          </a:bodyPr>
          <a:lstStyle/>
          <a:p>
            <a:r>
              <a:rPr lang="en-US" sz="1200" dirty="0">
                <a:solidFill>
                  <a:prstClr val="black"/>
                </a:solidFill>
                <a:hlinkClick r:id="rId3"/>
              </a:rPr>
              <a:t>https://www.edutopia.org/article/how-plan-when-you-dont-know-what-plan?cmp=eml-enl-tl-news3&amp;M=59632511&amp;U=1109863&amp;UUID=c1eb80162fc0b461c50781d961f7e562</a:t>
            </a:r>
            <a:endParaRPr lang="en-US" sz="1200" dirty="0">
              <a:solidFill>
                <a:prstClr val="black"/>
              </a:solidFill>
            </a:endParaRPr>
          </a:p>
        </p:txBody>
      </p:sp>
    </p:spTree>
    <p:extLst>
      <p:ext uri="{BB962C8B-B14F-4D97-AF65-F5344CB8AC3E}">
        <p14:creationId xmlns:p14="http://schemas.microsoft.com/office/powerpoint/2010/main" val="2147498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D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8C9C23-F650-B142-A523-0D03D2D1AC6A}"/>
              </a:ext>
            </a:extLst>
          </p:cNvPr>
          <p:cNvPicPr>
            <a:picLocks noChangeAspect="1"/>
          </p:cNvPicPr>
          <p:nvPr/>
        </p:nvPicPr>
        <p:blipFill rotWithShape="1">
          <a:blip r:embed="rId2"/>
          <a:srcRect b="77636"/>
          <a:stretch/>
        </p:blipFill>
        <p:spPr>
          <a:xfrm>
            <a:off x="1461864" y="0"/>
            <a:ext cx="9268271" cy="1473200"/>
          </a:xfrm>
          <a:prstGeom prst="rect">
            <a:avLst/>
          </a:prstGeom>
        </p:spPr>
      </p:pic>
      <p:sp>
        <p:nvSpPr>
          <p:cNvPr id="4" name="Rectangle 3">
            <a:extLst>
              <a:ext uri="{FF2B5EF4-FFF2-40B4-BE49-F238E27FC236}">
                <a16:creationId xmlns:a16="http://schemas.microsoft.com/office/drawing/2014/main" xmlns="" id="{72BF87F4-CBA6-684D-987B-2340081BE4E7}"/>
              </a:ext>
            </a:extLst>
          </p:cNvPr>
          <p:cNvSpPr/>
          <p:nvPr/>
        </p:nvSpPr>
        <p:spPr>
          <a:xfrm>
            <a:off x="447869" y="6581001"/>
            <a:ext cx="12192000" cy="276999"/>
          </a:xfrm>
          <a:prstGeom prst="rect">
            <a:avLst/>
          </a:prstGeom>
        </p:spPr>
        <p:txBody>
          <a:bodyPr wrap="square">
            <a:spAutoFit/>
          </a:bodyPr>
          <a:lstStyle/>
          <a:p>
            <a:pPr>
              <a:defRPr/>
            </a:pPr>
            <a:r>
              <a:rPr lang="en-US" sz="1200" dirty="0">
                <a:solidFill>
                  <a:prstClr val="black"/>
                </a:solidFill>
                <a:hlinkClick r:id="rId3"/>
              </a:rPr>
              <a:t>https://www.edutopia.org/article/how-plan-when-you-dont-know-what-plan?cmp=eml-enl-tl-news3&amp;M=59632511&amp;U=1109863&amp;UUID=c1eb80162fc0b461c50781d961f7e562</a:t>
            </a:r>
            <a:endParaRPr lang="en-US" sz="1200" dirty="0">
              <a:solidFill>
                <a:prstClr val="black"/>
              </a:solidFill>
            </a:endParaRPr>
          </a:p>
        </p:txBody>
      </p:sp>
      <p:pic>
        <p:nvPicPr>
          <p:cNvPr id="5" name="Picture 4">
            <a:extLst>
              <a:ext uri="{FF2B5EF4-FFF2-40B4-BE49-F238E27FC236}">
                <a16:creationId xmlns:a16="http://schemas.microsoft.com/office/drawing/2014/main" xmlns="" id="{0C64A2E3-24DA-804D-9244-B1932E7A2EFF}"/>
              </a:ext>
            </a:extLst>
          </p:cNvPr>
          <p:cNvPicPr>
            <a:picLocks noChangeAspect="1"/>
          </p:cNvPicPr>
          <p:nvPr/>
        </p:nvPicPr>
        <p:blipFill>
          <a:blip r:embed="rId4"/>
          <a:stretch>
            <a:fillRect/>
          </a:stretch>
        </p:blipFill>
        <p:spPr>
          <a:xfrm>
            <a:off x="1695449" y="1632080"/>
            <a:ext cx="8801100" cy="4790040"/>
          </a:xfrm>
          <a:prstGeom prst="rect">
            <a:avLst/>
          </a:prstGeom>
        </p:spPr>
      </p:pic>
      <p:sp>
        <p:nvSpPr>
          <p:cNvPr id="6" name="Rectangle 5"/>
          <p:cNvSpPr/>
          <p:nvPr/>
        </p:nvSpPr>
        <p:spPr>
          <a:xfrm>
            <a:off x="1990280" y="1632080"/>
            <a:ext cx="3547880" cy="438691"/>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0280" y="2865227"/>
            <a:ext cx="1943365"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0279" y="3659683"/>
            <a:ext cx="1615563"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0280" y="4740234"/>
            <a:ext cx="3487494"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0280" y="5721791"/>
            <a:ext cx="3297712"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3785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D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8C9C23-F650-B142-A523-0D03D2D1AC6A}"/>
              </a:ext>
            </a:extLst>
          </p:cNvPr>
          <p:cNvPicPr>
            <a:picLocks noChangeAspect="1"/>
          </p:cNvPicPr>
          <p:nvPr/>
        </p:nvPicPr>
        <p:blipFill rotWithShape="1">
          <a:blip r:embed="rId2"/>
          <a:srcRect b="77636"/>
          <a:stretch/>
        </p:blipFill>
        <p:spPr>
          <a:xfrm>
            <a:off x="1461864" y="0"/>
            <a:ext cx="9268271" cy="1473200"/>
          </a:xfrm>
          <a:prstGeom prst="rect">
            <a:avLst/>
          </a:prstGeom>
        </p:spPr>
      </p:pic>
      <p:sp>
        <p:nvSpPr>
          <p:cNvPr id="4" name="Rectangle 3">
            <a:extLst>
              <a:ext uri="{FF2B5EF4-FFF2-40B4-BE49-F238E27FC236}">
                <a16:creationId xmlns:a16="http://schemas.microsoft.com/office/drawing/2014/main" xmlns="" id="{72BF87F4-CBA6-684D-987B-2340081BE4E7}"/>
              </a:ext>
            </a:extLst>
          </p:cNvPr>
          <p:cNvSpPr/>
          <p:nvPr/>
        </p:nvSpPr>
        <p:spPr>
          <a:xfrm>
            <a:off x="447869" y="6581001"/>
            <a:ext cx="12192000" cy="276999"/>
          </a:xfrm>
          <a:prstGeom prst="rect">
            <a:avLst/>
          </a:prstGeom>
        </p:spPr>
        <p:txBody>
          <a:bodyPr wrap="square">
            <a:spAutoFit/>
          </a:bodyPr>
          <a:lstStyle/>
          <a:p>
            <a:pPr>
              <a:defRPr/>
            </a:pPr>
            <a:r>
              <a:rPr lang="en-US" sz="1200" dirty="0">
                <a:solidFill>
                  <a:prstClr val="black"/>
                </a:solidFill>
                <a:hlinkClick r:id="rId3"/>
              </a:rPr>
              <a:t>https://www.edutopia.org/article/how-plan-when-you-dont-know-what-plan?cmp=eml-enl-tl-news3&amp;M=59632511&amp;U=1109863&amp;UUID=c1eb80162fc0b461c50781d961f7e562</a:t>
            </a:r>
            <a:endParaRPr lang="en-US" sz="1200" dirty="0">
              <a:solidFill>
                <a:prstClr val="black"/>
              </a:solidFill>
            </a:endParaRPr>
          </a:p>
        </p:txBody>
      </p:sp>
      <p:pic>
        <p:nvPicPr>
          <p:cNvPr id="5" name="Picture 4">
            <a:extLst>
              <a:ext uri="{FF2B5EF4-FFF2-40B4-BE49-F238E27FC236}">
                <a16:creationId xmlns:a16="http://schemas.microsoft.com/office/drawing/2014/main" xmlns="" id="{180D1B34-D840-0A4B-BBB2-03D723F3567E}"/>
              </a:ext>
            </a:extLst>
          </p:cNvPr>
          <p:cNvPicPr>
            <a:picLocks noChangeAspect="1"/>
          </p:cNvPicPr>
          <p:nvPr/>
        </p:nvPicPr>
        <p:blipFill>
          <a:blip r:embed="rId4"/>
          <a:stretch>
            <a:fillRect/>
          </a:stretch>
        </p:blipFill>
        <p:spPr>
          <a:xfrm>
            <a:off x="1461863" y="1895087"/>
            <a:ext cx="9271001" cy="3731013"/>
          </a:xfrm>
          <a:prstGeom prst="rect">
            <a:avLst/>
          </a:prstGeom>
        </p:spPr>
      </p:pic>
      <p:sp>
        <p:nvSpPr>
          <p:cNvPr id="6" name="Rectangle 5"/>
          <p:cNvSpPr/>
          <p:nvPr/>
        </p:nvSpPr>
        <p:spPr>
          <a:xfrm>
            <a:off x="1602091" y="2021999"/>
            <a:ext cx="3547880" cy="438691"/>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22862" y="2637473"/>
            <a:ext cx="3427109"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22862" y="3136547"/>
            <a:ext cx="4074089"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16541" y="3713993"/>
            <a:ext cx="3333430"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22862" y="4179600"/>
            <a:ext cx="5221402"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05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t's been a long week already. Here's how local news has cover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392" y="2"/>
            <a:ext cx="5096608" cy="305379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esssons for COVID-19: Spanish Flu at Brigham Young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099538" cy="30537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ocal History Display - Spanish Flu | Decatur Public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2430" y="0"/>
            <a:ext cx="4624755" cy="30537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4307" y="5399912"/>
            <a:ext cx="12356307" cy="1138773"/>
          </a:xfrm>
          <a:prstGeom prst="rect">
            <a:avLst/>
          </a:prstGeom>
          <a:solidFill>
            <a:schemeClr val="bg1">
              <a:alpha val="62000"/>
            </a:schemeClr>
          </a:solid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Spanish Flu</a:t>
            </a:r>
            <a:endParaRPr lang="en-US" sz="3600" b="1" dirty="0" smtClean="0">
              <a:solidFill>
                <a:prstClr val="black"/>
              </a:solidFill>
              <a:effectLst>
                <a:outerShdw blurRad="38100" dist="38100" dir="2700000" algn="tl">
                  <a:srgbClr val="000000">
                    <a:alpha val="43137"/>
                  </a:srgbClr>
                </a:outerShdw>
              </a:effectLst>
            </a:endParaRPr>
          </a:p>
          <a:p>
            <a:pPr algn="ctr"/>
            <a:r>
              <a:rPr lang="en-US" sz="3200" b="1" dirty="0" smtClean="0">
                <a:solidFill>
                  <a:prstClr val="black"/>
                </a:solidFill>
                <a:effectLst>
                  <a:outerShdw blurRad="38100" dist="38100" dir="2700000" algn="tl">
                    <a:srgbClr val="000000">
                      <a:alpha val="43137"/>
                    </a:srgbClr>
                  </a:outerShdw>
                </a:effectLst>
              </a:rPr>
              <a:t>Flu Pandemic of 1918-1919</a:t>
            </a:r>
            <a:endParaRPr lang="en-US" sz="3200" b="1" dirty="0">
              <a:solidFill>
                <a:prstClr val="black"/>
              </a:solidFill>
              <a:effectLst>
                <a:outerShdw blurRad="38100" dist="38100" dir="2700000" algn="tl">
                  <a:srgbClr val="000000">
                    <a:alpha val="43137"/>
                  </a:srgbClr>
                </a:outerShdw>
              </a:effectLst>
            </a:endParaRPr>
          </a:p>
        </p:txBody>
      </p:sp>
      <p:pic>
        <p:nvPicPr>
          <p:cNvPr id="12" name="Picture 2"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4225" y="3053792"/>
            <a:ext cx="2610468" cy="24003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309" y="3053793"/>
            <a:ext cx="3034224" cy="236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7541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D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8C9C23-F650-B142-A523-0D03D2D1AC6A}"/>
              </a:ext>
            </a:extLst>
          </p:cNvPr>
          <p:cNvPicPr>
            <a:picLocks noChangeAspect="1"/>
          </p:cNvPicPr>
          <p:nvPr/>
        </p:nvPicPr>
        <p:blipFill rotWithShape="1">
          <a:blip r:embed="rId2"/>
          <a:srcRect b="77636"/>
          <a:stretch/>
        </p:blipFill>
        <p:spPr>
          <a:xfrm>
            <a:off x="1461864" y="0"/>
            <a:ext cx="9268271" cy="1473200"/>
          </a:xfrm>
          <a:prstGeom prst="rect">
            <a:avLst/>
          </a:prstGeom>
        </p:spPr>
      </p:pic>
      <p:sp>
        <p:nvSpPr>
          <p:cNvPr id="4" name="Rectangle 3">
            <a:extLst>
              <a:ext uri="{FF2B5EF4-FFF2-40B4-BE49-F238E27FC236}">
                <a16:creationId xmlns:a16="http://schemas.microsoft.com/office/drawing/2014/main" xmlns="" id="{72BF87F4-CBA6-684D-987B-2340081BE4E7}"/>
              </a:ext>
            </a:extLst>
          </p:cNvPr>
          <p:cNvSpPr/>
          <p:nvPr/>
        </p:nvSpPr>
        <p:spPr>
          <a:xfrm>
            <a:off x="447869" y="6581001"/>
            <a:ext cx="12192000" cy="276999"/>
          </a:xfrm>
          <a:prstGeom prst="rect">
            <a:avLst/>
          </a:prstGeom>
        </p:spPr>
        <p:txBody>
          <a:bodyPr wrap="square">
            <a:spAutoFit/>
          </a:bodyPr>
          <a:lstStyle/>
          <a:p>
            <a:pPr>
              <a:defRPr/>
            </a:pPr>
            <a:r>
              <a:rPr lang="en-US" sz="1200" dirty="0">
                <a:solidFill>
                  <a:prstClr val="black"/>
                </a:solidFill>
                <a:hlinkClick r:id="rId3"/>
              </a:rPr>
              <a:t>https://www.edutopia.org/article/how-plan-when-you-dont-know-what-plan?cmp=eml-enl-tl-news3&amp;M=59632511&amp;U=1109863&amp;UUID=c1eb80162fc0b461c50781d961f7e562</a:t>
            </a:r>
            <a:endParaRPr lang="en-US" sz="1200" dirty="0">
              <a:solidFill>
                <a:prstClr val="black"/>
              </a:solidFill>
            </a:endParaRPr>
          </a:p>
        </p:txBody>
      </p:sp>
      <p:pic>
        <p:nvPicPr>
          <p:cNvPr id="5" name="Picture 4">
            <a:extLst>
              <a:ext uri="{FF2B5EF4-FFF2-40B4-BE49-F238E27FC236}">
                <a16:creationId xmlns:a16="http://schemas.microsoft.com/office/drawing/2014/main" xmlns="" id="{D01F1C4B-F583-0C4C-8462-E22CA29C6DB4}"/>
              </a:ext>
            </a:extLst>
          </p:cNvPr>
          <p:cNvPicPr>
            <a:picLocks noChangeAspect="1"/>
          </p:cNvPicPr>
          <p:nvPr/>
        </p:nvPicPr>
        <p:blipFill>
          <a:blip r:embed="rId4"/>
          <a:stretch>
            <a:fillRect/>
          </a:stretch>
        </p:blipFill>
        <p:spPr>
          <a:xfrm>
            <a:off x="1461863" y="1922179"/>
            <a:ext cx="9268271" cy="3659870"/>
          </a:xfrm>
          <a:prstGeom prst="rect">
            <a:avLst/>
          </a:prstGeom>
        </p:spPr>
      </p:pic>
      <p:sp>
        <p:nvSpPr>
          <p:cNvPr id="6" name="Rectangle 5"/>
          <p:cNvSpPr/>
          <p:nvPr/>
        </p:nvSpPr>
        <p:spPr>
          <a:xfrm>
            <a:off x="1541706" y="2011212"/>
            <a:ext cx="4729698"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5949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D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8C9C23-F650-B142-A523-0D03D2D1AC6A}"/>
              </a:ext>
            </a:extLst>
          </p:cNvPr>
          <p:cNvPicPr>
            <a:picLocks noChangeAspect="1"/>
          </p:cNvPicPr>
          <p:nvPr/>
        </p:nvPicPr>
        <p:blipFill rotWithShape="1">
          <a:blip r:embed="rId2"/>
          <a:srcRect b="77636"/>
          <a:stretch/>
        </p:blipFill>
        <p:spPr>
          <a:xfrm>
            <a:off x="1461864" y="0"/>
            <a:ext cx="9268271" cy="1473200"/>
          </a:xfrm>
          <a:prstGeom prst="rect">
            <a:avLst/>
          </a:prstGeom>
        </p:spPr>
      </p:pic>
      <p:sp>
        <p:nvSpPr>
          <p:cNvPr id="4" name="Rectangle 3">
            <a:extLst>
              <a:ext uri="{FF2B5EF4-FFF2-40B4-BE49-F238E27FC236}">
                <a16:creationId xmlns:a16="http://schemas.microsoft.com/office/drawing/2014/main" xmlns="" id="{72BF87F4-CBA6-684D-987B-2340081BE4E7}"/>
              </a:ext>
            </a:extLst>
          </p:cNvPr>
          <p:cNvSpPr/>
          <p:nvPr/>
        </p:nvSpPr>
        <p:spPr>
          <a:xfrm>
            <a:off x="447869" y="6581001"/>
            <a:ext cx="12192000" cy="276999"/>
          </a:xfrm>
          <a:prstGeom prst="rect">
            <a:avLst/>
          </a:prstGeom>
        </p:spPr>
        <p:txBody>
          <a:bodyPr wrap="square">
            <a:spAutoFit/>
          </a:bodyPr>
          <a:lstStyle/>
          <a:p>
            <a:pPr>
              <a:defRPr/>
            </a:pPr>
            <a:r>
              <a:rPr lang="en-US" sz="1200" dirty="0">
                <a:solidFill>
                  <a:prstClr val="black"/>
                </a:solidFill>
                <a:hlinkClick r:id="rId3"/>
              </a:rPr>
              <a:t>https://www.edutopia.org/article/how-plan-when-you-dont-know-what-plan?cmp=eml-enl-tl-news3&amp;M=59632511&amp;U=1109863&amp;UUID=c1eb80162fc0b461c50781d961f7e562</a:t>
            </a:r>
            <a:endParaRPr lang="en-US" sz="1200" dirty="0">
              <a:solidFill>
                <a:prstClr val="black"/>
              </a:solidFill>
            </a:endParaRPr>
          </a:p>
        </p:txBody>
      </p:sp>
      <p:pic>
        <p:nvPicPr>
          <p:cNvPr id="7" name="Picture 6">
            <a:extLst>
              <a:ext uri="{FF2B5EF4-FFF2-40B4-BE49-F238E27FC236}">
                <a16:creationId xmlns:a16="http://schemas.microsoft.com/office/drawing/2014/main" xmlns="" id="{C4730150-1771-4A47-93DD-6085CCD09EA3}"/>
              </a:ext>
            </a:extLst>
          </p:cNvPr>
          <p:cNvPicPr>
            <a:picLocks noChangeAspect="1"/>
          </p:cNvPicPr>
          <p:nvPr/>
        </p:nvPicPr>
        <p:blipFill rotWithShape="1">
          <a:blip r:embed="rId4"/>
          <a:srcRect b="32348"/>
          <a:stretch/>
        </p:blipFill>
        <p:spPr>
          <a:xfrm>
            <a:off x="3784600" y="5165128"/>
            <a:ext cx="4216400" cy="1415873"/>
          </a:xfrm>
          <a:prstGeom prst="rect">
            <a:avLst/>
          </a:prstGeom>
        </p:spPr>
      </p:pic>
      <p:pic>
        <p:nvPicPr>
          <p:cNvPr id="5" name="Picture 4">
            <a:extLst>
              <a:ext uri="{FF2B5EF4-FFF2-40B4-BE49-F238E27FC236}">
                <a16:creationId xmlns:a16="http://schemas.microsoft.com/office/drawing/2014/main" xmlns="" id="{3FD21CD7-F1AD-FC45-B906-EC0641759E65}"/>
              </a:ext>
            </a:extLst>
          </p:cNvPr>
          <p:cNvPicPr>
            <a:picLocks noChangeAspect="1"/>
          </p:cNvPicPr>
          <p:nvPr/>
        </p:nvPicPr>
        <p:blipFill rotWithShape="1">
          <a:blip r:embed="rId5"/>
          <a:srcRect b="42560"/>
          <a:stretch/>
        </p:blipFill>
        <p:spPr>
          <a:xfrm>
            <a:off x="1469483" y="1576759"/>
            <a:ext cx="9260652" cy="3655641"/>
          </a:xfrm>
          <a:prstGeom prst="rect">
            <a:avLst/>
          </a:prstGeom>
        </p:spPr>
      </p:pic>
      <p:sp>
        <p:nvSpPr>
          <p:cNvPr id="6" name="Rectangle 5"/>
          <p:cNvSpPr/>
          <p:nvPr/>
        </p:nvSpPr>
        <p:spPr>
          <a:xfrm>
            <a:off x="1541706" y="1576759"/>
            <a:ext cx="6981192"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41706" y="2876927"/>
            <a:ext cx="8775486"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71148" y="1963458"/>
            <a:ext cx="3404105"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5501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D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8C9C23-F650-B142-A523-0D03D2D1AC6A}"/>
              </a:ext>
            </a:extLst>
          </p:cNvPr>
          <p:cNvPicPr>
            <a:picLocks noChangeAspect="1"/>
          </p:cNvPicPr>
          <p:nvPr/>
        </p:nvPicPr>
        <p:blipFill rotWithShape="1">
          <a:blip r:embed="rId2"/>
          <a:srcRect b="77636"/>
          <a:stretch/>
        </p:blipFill>
        <p:spPr>
          <a:xfrm>
            <a:off x="1461864" y="0"/>
            <a:ext cx="9268271" cy="1473200"/>
          </a:xfrm>
          <a:prstGeom prst="rect">
            <a:avLst/>
          </a:prstGeom>
        </p:spPr>
      </p:pic>
      <p:sp>
        <p:nvSpPr>
          <p:cNvPr id="4" name="Rectangle 3">
            <a:extLst>
              <a:ext uri="{FF2B5EF4-FFF2-40B4-BE49-F238E27FC236}">
                <a16:creationId xmlns:a16="http://schemas.microsoft.com/office/drawing/2014/main" xmlns="" id="{72BF87F4-CBA6-684D-987B-2340081BE4E7}"/>
              </a:ext>
            </a:extLst>
          </p:cNvPr>
          <p:cNvSpPr/>
          <p:nvPr/>
        </p:nvSpPr>
        <p:spPr>
          <a:xfrm>
            <a:off x="447869" y="6581001"/>
            <a:ext cx="12192000" cy="276999"/>
          </a:xfrm>
          <a:prstGeom prst="rect">
            <a:avLst/>
          </a:prstGeom>
        </p:spPr>
        <p:txBody>
          <a:bodyPr wrap="square">
            <a:spAutoFit/>
          </a:bodyPr>
          <a:lstStyle/>
          <a:p>
            <a:pPr>
              <a:defRPr/>
            </a:pPr>
            <a:r>
              <a:rPr lang="en-US" sz="1200" dirty="0">
                <a:solidFill>
                  <a:prstClr val="black"/>
                </a:solidFill>
                <a:hlinkClick r:id="rId3"/>
              </a:rPr>
              <a:t>https://www.edutopia.org/article/how-plan-when-you-dont-know-what-plan?cmp=eml-enl-tl-news3&amp;M=59632511&amp;U=1109863&amp;UUID=c1eb80162fc0b461c50781d961f7e562</a:t>
            </a:r>
            <a:endParaRPr lang="en-US" sz="1200" dirty="0">
              <a:solidFill>
                <a:prstClr val="black"/>
              </a:solidFill>
            </a:endParaRPr>
          </a:p>
        </p:txBody>
      </p:sp>
      <p:pic>
        <p:nvPicPr>
          <p:cNvPr id="5" name="Picture 4">
            <a:extLst>
              <a:ext uri="{FF2B5EF4-FFF2-40B4-BE49-F238E27FC236}">
                <a16:creationId xmlns:a16="http://schemas.microsoft.com/office/drawing/2014/main" xmlns="" id="{3FD21CD7-F1AD-FC45-B906-EC0641759E65}"/>
              </a:ext>
            </a:extLst>
          </p:cNvPr>
          <p:cNvPicPr>
            <a:picLocks noChangeAspect="1"/>
          </p:cNvPicPr>
          <p:nvPr/>
        </p:nvPicPr>
        <p:blipFill rotWithShape="1">
          <a:blip r:embed="rId4"/>
          <a:srcRect t="61859"/>
          <a:stretch/>
        </p:blipFill>
        <p:spPr>
          <a:xfrm>
            <a:off x="1461863" y="1866900"/>
            <a:ext cx="9297579" cy="2590800"/>
          </a:xfrm>
          <a:prstGeom prst="rect">
            <a:avLst/>
          </a:prstGeom>
        </p:spPr>
      </p:pic>
      <p:sp>
        <p:nvSpPr>
          <p:cNvPr id="6" name="Rectangle 5"/>
          <p:cNvSpPr/>
          <p:nvPr/>
        </p:nvSpPr>
        <p:spPr>
          <a:xfrm>
            <a:off x="1627971" y="1866900"/>
            <a:ext cx="7369380"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50333" y="2476860"/>
            <a:ext cx="1943365"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7963" y="2176193"/>
            <a:ext cx="5983403"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24598" y="3467280"/>
            <a:ext cx="8539244"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14235" y="3776573"/>
            <a:ext cx="8421803"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9454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a:blip r:embed="rId2"/>
          <a:stretch>
            <a:fillRect/>
          </a:stretch>
        </p:blipFill>
        <p:spPr>
          <a:xfrm>
            <a:off x="3134885" y="0"/>
            <a:ext cx="5942328" cy="6601767"/>
          </a:xfrm>
          <a:prstGeom prst="rect">
            <a:avLst/>
          </a:prstGeom>
        </p:spPr>
      </p:pic>
      <p:sp>
        <p:nvSpPr>
          <p:cNvPr id="5" name="Rectangle 4">
            <a:extLst>
              <a:ext uri="{FF2B5EF4-FFF2-40B4-BE49-F238E27FC236}">
                <a16:creationId xmlns:a16="http://schemas.microsoft.com/office/drawing/2014/main" xmlns="" id="{9B3A9F3A-54DC-6E45-AF84-D10280008651}"/>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371170" y="2166487"/>
            <a:ext cx="4298377"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218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Six Essentials for In-Person Instruction</a:t>
            </a:r>
          </a:p>
        </p:txBody>
      </p:sp>
      <p:pic>
        <p:nvPicPr>
          <p:cNvPr id="7" name="Picture 6">
            <a:extLst>
              <a:ext uri="{FF2B5EF4-FFF2-40B4-BE49-F238E27FC236}">
                <a16:creationId xmlns:a16="http://schemas.microsoft.com/office/drawing/2014/main" xmlns="" id="{61C5035C-0CA7-964E-8DE5-39C0C229BEDB}"/>
              </a:ext>
            </a:extLst>
          </p:cNvPr>
          <p:cNvPicPr>
            <a:picLocks noChangeAspect="1"/>
          </p:cNvPicPr>
          <p:nvPr/>
        </p:nvPicPr>
        <p:blipFill>
          <a:blip r:embed="rId4"/>
          <a:stretch>
            <a:fillRect/>
          </a:stretch>
        </p:blipFill>
        <p:spPr>
          <a:xfrm>
            <a:off x="311150" y="1670050"/>
            <a:ext cx="11569700" cy="3517900"/>
          </a:xfrm>
          <a:prstGeom prst="rect">
            <a:avLst/>
          </a:prstGeom>
        </p:spPr>
      </p:pic>
      <p:sp>
        <p:nvSpPr>
          <p:cNvPr id="8" name="Rectangle 7"/>
          <p:cNvSpPr/>
          <p:nvPr/>
        </p:nvSpPr>
        <p:spPr>
          <a:xfrm>
            <a:off x="860219" y="1804178"/>
            <a:ext cx="10612913"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26921" y="1239798"/>
            <a:ext cx="5538158"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3895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2" name="TextBox 1">
            <a:extLst>
              <a:ext uri="{FF2B5EF4-FFF2-40B4-BE49-F238E27FC236}">
                <a16:creationId xmlns:a16="http://schemas.microsoft.com/office/drawing/2014/main" xmlns="" id="{6A1B2F0B-5E2E-EF41-B2C3-36DCCF082F72}"/>
              </a:ext>
            </a:extLst>
          </p:cNvPr>
          <p:cNvSpPr txBox="1"/>
          <p:nvPr/>
        </p:nvSpPr>
        <p:spPr>
          <a:xfrm>
            <a:off x="3134885" y="1183042"/>
            <a:ext cx="5934270" cy="369332"/>
          </a:xfrm>
          <a:prstGeom prst="rect">
            <a:avLst/>
          </a:prstGeom>
          <a:solidFill>
            <a:schemeClr val="bg1"/>
          </a:solidFill>
        </p:spPr>
        <p:txBody>
          <a:bodyPr wrap="square" rtlCol="0">
            <a:spAutoFit/>
          </a:bodyPr>
          <a:lstStyle/>
          <a:p>
            <a:pPr algn="ctr"/>
            <a:r>
              <a:rPr lang="en-US" b="1" i="1" dirty="0"/>
              <a:t>Six Essentials for In-Person Instruction</a:t>
            </a:r>
          </a:p>
        </p:txBody>
      </p:sp>
      <p:pic>
        <p:nvPicPr>
          <p:cNvPr id="7" name="Picture 6">
            <a:extLst>
              <a:ext uri="{FF2B5EF4-FFF2-40B4-BE49-F238E27FC236}">
                <a16:creationId xmlns:a16="http://schemas.microsoft.com/office/drawing/2014/main" xmlns="" id="{DA475C35-2EE3-924B-B6B8-0B29281D49E9}"/>
              </a:ext>
            </a:extLst>
          </p:cNvPr>
          <p:cNvPicPr>
            <a:picLocks noChangeAspect="1"/>
          </p:cNvPicPr>
          <p:nvPr/>
        </p:nvPicPr>
        <p:blipFill>
          <a:blip r:embed="rId4"/>
          <a:stretch>
            <a:fillRect/>
          </a:stretch>
        </p:blipFill>
        <p:spPr>
          <a:xfrm>
            <a:off x="196850" y="1955800"/>
            <a:ext cx="11798300" cy="2946400"/>
          </a:xfrm>
          <a:prstGeom prst="rect">
            <a:avLst/>
          </a:prstGeom>
        </p:spPr>
      </p:pic>
      <p:sp>
        <p:nvSpPr>
          <p:cNvPr id="8" name="Rectangle 7"/>
          <p:cNvSpPr/>
          <p:nvPr/>
        </p:nvSpPr>
        <p:spPr>
          <a:xfrm>
            <a:off x="860219" y="2126199"/>
            <a:ext cx="10612913"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7537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70624E45-B8DA-884B-BECC-FC7A73B40609}"/>
              </a:ext>
            </a:extLst>
          </p:cNvPr>
          <p:cNvSpPr txBox="1"/>
          <p:nvPr/>
        </p:nvSpPr>
        <p:spPr>
          <a:xfrm>
            <a:off x="3134885" y="1183042"/>
            <a:ext cx="5934270" cy="369332"/>
          </a:xfrm>
          <a:prstGeom prst="rect">
            <a:avLst/>
          </a:prstGeom>
          <a:solidFill>
            <a:schemeClr val="bg1"/>
          </a:solidFill>
        </p:spPr>
        <p:txBody>
          <a:bodyPr wrap="square" rtlCol="0">
            <a:spAutoFit/>
          </a:bodyPr>
          <a:lstStyle/>
          <a:p>
            <a:pPr algn="ctr"/>
            <a:r>
              <a:rPr lang="en-US" b="1" i="1" dirty="0"/>
              <a:t>Six Essentials for In-Person Instruction</a:t>
            </a:r>
          </a:p>
        </p:txBody>
      </p:sp>
      <p:pic>
        <p:nvPicPr>
          <p:cNvPr id="7" name="Picture 6">
            <a:extLst>
              <a:ext uri="{FF2B5EF4-FFF2-40B4-BE49-F238E27FC236}">
                <a16:creationId xmlns:a16="http://schemas.microsoft.com/office/drawing/2014/main" xmlns="" id="{3A2C2C59-756F-8A43-BC08-CF54F4D20AA9}"/>
              </a:ext>
            </a:extLst>
          </p:cNvPr>
          <p:cNvPicPr>
            <a:picLocks noChangeAspect="1"/>
          </p:cNvPicPr>
          <p:nvPr/>
        </p:nvPicPr>
        <p:blipFill>
          <a:blip r:embed="rId4"/>
          <a:stretch>
            <a:fillRect/>
          </a:stretch>
        </p:blipFill>
        <p:spPr>
          <a:xfrm>
            <a:off x="3784599" y="1677969"/>
            <a:ext cx="4886213" cy="4597688"/>
          </a:xfrm>
          <a:prstGeom prst="rect">
            <a:avLst/>
          </a:prstGeom>
        </p:spPr>
      </p:pic>
      <p:sp>
        <p:nvSpPr>
          <p:cNvPr id="8" name="Rectangle 7"/>
          <p:cNvSpPr/>
          <p:nvPr/>
        </p:nvSpPr>
        <p:spPr>
          <a:xfrm>
            <a:off x="4011283" y="1783693"/>
            <a:ext cx="4028536" cy="533580"/>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5584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5F7241F2-B2B1-4A44-9B4E-8B506B3F3F7B}"/>
              </a:ext>
            </a:extLst>
          </p:cNvPr>
          <p:cNvSpPr txBox="1"/>
          <p:nvPr/>
        </p:nvSpPr>
        <p:spPr>
          <a:xfrm>
            <a:off x="3134885" y="1183042"/>
            <a:ext cx="5934270" cy="369332"/>
          </a:xfrm>
          <a:prstGeom prst="rect">
            <a:avLst/>
          </a:prstGeom>
          <a:solidFill>
            <a:schemeClr val="bg1"/>
          </a:solidFill>
        </p:spPr>
        <p:txBody>
          <a:bodyPr wrap="square" rtlCol="0">
            <a:spAutoFit/>
          </a:bodyPr>
          <a:lstStyle/>
          <a:p>
            <a:pPr algn="ctr"/>
            <a:r>
              <a:rPr lang="en-US" b="1" i="1" dirty="0"/>
              <a:t>Six Essentials for In-Person Instruction</a:t>
            </a:r>
          </a:p>
        </p:txBody>
      </p:sp>
      <p:pic>
        <p:nvPicPr>
          <p:cNvPr id="7" name="Picture 6">
            <a:extLst>
              <a:ext uri="{FF2B5EF4-FFF2-40B4-BE49-F238E27FC236}">
                <a16:creationId xmlns:a16="http://schemas.microsoft.com/office/drawing/2014/main" xmlns="" id="{AC42AF24-C4AB-D248-B813-C7C156006EE8}"/>
              </a:ext>
            </a:extLst>
          </p:cNvPr>
          <p:cNvPicPr>
            <a:picLocks noChangeAspect="1"/>
          </p:cNvPicPr>
          <p:nvPr/>
        </p:nvPicPr>
        <p:blipFill>
          <a:blip r:embed="rId4"/>
          <a:stretch>
            <a:fillRect/>
          </a:stretch>
        </p:blipFill>
        <p:spPr>
          <a:xfrm>
            <a:off x="3041650" y="1746250"/>
            <a:ext cx="6108700" cy="3365500"/>
          </a:xfrm>
          <a:prstGeom prst="rect">
            <a:avLst/>
          </a:prstGeom>
        </p:spPr>
      </p:pic>
      <p:sp>
        <p:nvSpPr>
          <p:cNvPr id="8" name="Rectangle 7"/>
          <p:cNvSpPr/>
          <p:nvPr/>
        </p:nvSpPr>
        <p:spPr>
          <a:xfrm>
            <a:off x="3134885" y="1916649"/>
            <a:ext cx="6015465" cy="79963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2891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E7BA45BD-8C70-0D4F-A571-A0CBCACC26B2}"/>
              </a:ext>
            </a:extLst>
          </p:cNvPr>
          <p:cNvSpPr txBox="1"/>
          <p:nvPr/>
        </p:nvSpPr>
        <p:spPr>
          <a:xfrm>
            <a:off x="3134885" y="1183042"/>
            <a:ext cx="5934270" cy="369332"/>
          </a:xfrm>
          <a:prstGeom prst="rect">
            <a:avLst/>
          </a:prstGeom>
          <a:solidFill>
            <a:schemeClr val="bg1"/>
          </a:solidFill>
        </p:spPr>
        <p:txBody>
          <a:bodyPr wrap="square" rtlCol="0">
            <a:spAutoFit/>
          </a:bodyPr>
          <a:lstStyle/>
          <a:p>
            <a:pPr algn="ctr"/>
            <a:r>
              <a:rPr lang="en-US" b="1" i="1" dirty="0"/>
              <a:t>Six Essentials for In-Person Instruction</a:t>
            </a:r>
          </a:p>
        </p:txBody>
      </p:sp>
      <p:pic>
        <p:nvPicPr>
          <p:cNvPr id="7" name="Picture 6">
            <a:extLst>
              <a:ext uri="{FF2B5EF4-FFF2-40B4-BE49-F238E27FC236}">
                <a16:creationId xmlns:a16="http://schemas.microsoft.com/office/drawing/2014/main" xmlns="" id="{0709DB73-E056-6046-A342-3135822D7256}"/>
              </a:ext>
            </a:extLst>
          </p:cNvPr>
          <p:cNvPicPr>
            <a:picLocks noChangeAspect="1"/>
          </p:cNvPicPr>
          <p:nvPr/>
        </p:nvPicPr>
        <p:blipFill rotWithShape="1">
          <a:blip r:embed="rId4"/>
          <a:srcRect b="40185"/>
          <a:stretch/>
        </p:blipFill>
        <p:spPr>
          <a:xfrm>
            <a:off x="1448725" y="1723007"/>
            <a:ext cx="9306589" cy="4102100"/>
          </a:xfrm>
          <a:prstGeom prst="rect">
            <a:avLst/>
          </a:prstGeom>
        </p:spPr>
      </p:pic>
      <p:sp>
        <p:nvSpPr>
          <p:cNvPr id="8" name="Rectangle 7"/>
          <p:cNvSpPr/>
          <p:nvPr/>
        </p:nvSpPr>
        <p:spPr>
          <a:xfrm>
            <a:off x="1846054" y="1804178"/>
            <a:ext cx="7223102"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9123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algn="ctr"/>
            <a:r>
              <a:rPr lang="en-US" b="1" i="1" dirty="0"/>
              <a:t>Six Essentials for In-Person Instruction</a:t>
            </a:r>
          </a:p>
        </p:txBody>
      </p:sp>
      <p:pic>
        <p:nvPicPr>
          <p:cNvPr id="7" name="Picture 6">
            <a:extLst>
              <a:ext uri="{FF2B5EF4-FFF2-40B4-BE49-F238E27FC236}">
                <a16:creationId xmlns:a16="http://schemas.microsoft.com/office/drawing/2014/main" xmlns="" id="{A2823C0A-180E-7244-A74C-C6F52A61C62D}"/>
              </a:ext>
            </a:extLst>
          </p:cNvPr>
          <p:cNvPicPr>
            <a:picLocks noChangeAspect="1"/>
          </p:cNvPicPr>
          <p:nvPr/>
        </p:nvPicPr>
        <p:blipFill rotWithShape="1">
          <a:blip r:embed="rId4"/>
          <a:srcRect t="61852"/>
          <a:stretch/>
        </p:blipFill>
        <p:spPr>
          <a:xfrm>
            <a:off x="1448725" y="1903445"/>
            <a:ext cx="9306589" cy="2616200"/>
          </a:xfrm>
          <a:prstGeom prst="rect">
            <a:avLst/>
          </a:prstGeom>
        </p:spPr>
      </p:pic>
      <p:sp>
        <p:nvSpPr>
          <p:cNvPr id="8" name="Rectangle 7"/>
          <p:cNvSpPr/>
          <p:nvPr/>
        </p:nvSpPr>
        <p:spPr>
          <a:xfrm>
            <a:off x="1768415" y="1954511"/>
            <a:ext cx="4597879"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813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096882" y="0"/>
            <a:ext cx="6117028" cy="1039237"/>
          </a:xfrm>
          <a:prstGeom prst="rect">
            <a:avLst/>
          </a:prstGeom>
        </p:spPr>
      </p:pic>
      <p:sp>
        <p:nvSpPr>
          <p:cNvPr id="4" name="Rectangle 3"/>
          <p:cNvSpPr/>
          <p:nvPr/>
        </p:nvSpPr>
        <p:spPr>
          <a:xfrm>
            <a:off x="-60385" y="6516151"/>
            <a:ext cx="12189125" cy="369332"/>
          </a:xfrm>
          <a:prstGeom prst="rect">
            <a:avLst/>
          </a:prstGeom>
        </p:spPr>
        <p:txBody>
          <a:bodyPr wrap="square">
            <a:spAutoFit/>
          </a:bodyPr>
          <a:lstStyle/>
          <a:p>
            <a:pPr algn="ctr"/>
            <a:r>
              <a:rPr lang="en-US" dirty="0">
                <a:solidFill>
                  <a:prstClr val="black"/>
                </a:solidFill>
                <a:hlinkClick r:id="rId4"/>
              </a:rPr>
              <a:t>https://quod.lib.umich.edu/cgi/t/text/idx/f/flu?type=simple&amp;q1=School%20Board&amp;rgn=subject</a:t>
            </a:r>
            <a:endParaRPr lang="en-US" dirty="0">
              <a:solidFill>
                <a:prstClr val="black"/>
              </a:solidFill>
            </a:endParaRPr>
          </a:p>
        </p:txBody>
      </p:sp>
      <p:sp>
        <p:nvSpPr>
          <p:cNvPr id="2" name="Rectangle 1"/>
          <p:cNvSpPr/>
          <p:nvPr/>
        </p:nvSpPr>
        <p:spPr>
          <a:xfrm>
            <a:off x="185467" y="1132706"/>
            <a:ext cx="11697419" cy="1200329"/>
          </a:xfrm>
          <a:prstGeom prst="rect">
            <a:avLst/>
          </a:prstGeom>
          <a:solidFill>
            <a:schemeClr val="bg1">
              <a:alpha val="61000"/>
            </a:schemeClr>
          </a:solidFill>
        </p:spPr>
        <p:txBody>
          <a:bodyPr wrap="square">
            <a:spAutoFit/>
          </a:bodyPr>
          <a:lstStyle/>
          <a:p>
            <a:r>
              <a:rPr lang="en-US" sz="2400" dirty="0">
                <a:solidFill>
                  <a:srgbClr val="000000"/>
                </a:solidFill>
                <a:latin typeface="Georgia" panose="02040502050405020303" pitchFamily="18" charset="0"/>
              </a:rPr>
              <a:t>An estimated 650,000 Americans lost their lives to the infamous and tragic 1918-1919 influenza epidemic, a small but significant fraction of the approximately 50 million deaths the disease caused </a:t>
            </a:r>
            <a:r>
              <a:rPr lang="en-US" sz="2400" dirty="0" smtClean="0">
                <a:solidFill>
                  <a:srgbClr val="000000"/>
                </a:solidFill>
                <a:latin typeface="Georgia" panose="02040502050405020303" pitchFamily="18" charset="0"/>
              </a:rPr>
              <a:t>worldwide.</a:t>
            </a:r>
            <a:endParaRPr lang="en-US" sz="2400" dirty="0">
              <a:solidFill>
                <a:prstClr val="black"/>
              </a:solidFill>
            </a:endParaRPr>
          </a:p>
        </p:txBody>
      </p:sp>
    </p:spTree>
    <p:extLst>
      <p:ext uri="{BB962C8B-B14F-4D97-AF65-F5344CB8AC3E}">
        <p14:creationId xmlns:p14="http://schemas.microsoft.com/office/powerpoint/2010/main" val="1046507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sp>
        <p:nvSpPr>
          <p:cNvPr id="10" name="Rectangle 9"/>
          <p:cNvSpPr/>
          <p:nvPr/>
        </p:nvSpPr>
        <p:spPr>
          <a:xfrm>
            <a:off x="10049" y="6128409"/>
            <a:ext cx="12101438" cy="535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pic>
        <p:nvPicPr>
          <p:cNvPr id="2" name="Picture 1">
            <a:extLst>
              <a:ext uri="{FF2B5EF4-FFF2-40B4-BE49-F238E27FC236}">
                <a16:creationId xmlns:a16="http://schemas.microsoft.com/office/drawing/2014/main" xmlns="" id="{4982859F-658E-924D-957D-66F12C68BB59}"/>
              </a:ext>
            </a:extLst>
          </p:cNvPr>
          <p:cNvPicPr>
            <a:picLocks noChangeAspect="1"/>
          </p:cNvPicPr>
          <p:nvPr/>
        </p:nvPicPr>
        <p:blipFill>
          <a:blip r:embed="rId4"/>
          <a:stretch>
            <a:fillRect/>
          </a:stretch>
        </p:blipFill>
        <p:spPr>
          <a:xfrm>
            <a:off x="30798" y="2053087"/>
            <a:ext cx="3677716" cy="3149384"/>
          </a:xfrm>
          <a:prstGeom prst="rect">
            <a:avLst/>
          </a:prstGeom>
        </p:spPr>
      </p:pic>
      <p:sp>
        <p:nvSpPr>
          <p:cNvPr id="6" name="Rectangle 5"/>
          <p:cNvSpPr/>
          <p:nvPr/>
        </p:nvSpPr>
        <p:spPr>
          <a:xfrm>
            <a:off x="4364967" y="908339"/>
            <a:ext cx="4442604"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A1A7F571-090A-4440-849D-8C3E297F4119}"/>
              </a:ext>
            </a:extLst>
          </p:cNvPr>
          <p:cNvPicPr>
            <a:picLocks noChangeAspect="1"/>
          </p:cNvPicPr>
          <p:nvPr/>
        </p:nvPicPr>
        <p:blipFill>
          <a:blip r:embed="rId5"/>
          <a:stretch>
            <a:fillRect/>
          </a:stretch>
        </p:blipFill>
        <p:spPr>
          <a:xfrm>
            <a:off x="9442902" y="2035032"/>
            <a:ext cx="2749097" cy="3167439"/>
          </a:xfrm>
          <a:prstGeom prst="rect">
            <a:avLst/>
          </a:prstGeom>
        </p:spPr>
      </p:pic>
      <p:sp>
        <p:nvSpPr>
          <p:cNvPr id="8" name="Rectangle 7">
            <a:extLst>
              <a:ext uri="{FF2B5EF4-FFF2-40B4-BE49-F238E27FC236}">
                <a16:creationId xmlns:a16="http://schemas.microsoft.com/office/drawing/2014/main" xmlns="" id="{9B0E791B-BBD9-D449-8401-0986D226BC24}"/>
              </a:ext>
            </a:extLst>
          </p:cNvPr>
          <p:cNvSpPr/>
          <p:nvPr/>
        </p:nvSpPr>
        <p:spPr>
          <a:xfrm>
            <a:off x="-226204" y="6396091"/>
            <a:ext cx="12192000" cy="261610"/>
          </a:xfrm>
          <a:prstGeom prst="rect">
            <a:avLst/>
          </a:prstGeom>
        </p:spPr>
        <p:txBody>
          <a:bodyPr wrap="square">
            <a:spAutoFit/>
          </a:bodyPr>
          <a:lstStyle/>
          <a:p>
            <a:pPr algn="ctr"/>
            <a:r>
              <a:rPr lang="en-US" sz="1100" dirty="0">
                <a:hlinkClick r:id="rId6"/>
              </a:rPr>
              <a:t>https://www.techlearning.com/how-to/new-learning-models-for-fall-2020</a:t>
            </a:r>
            <a:endParaRPr lang="en-US" sz="1100" dirty="0"/>
          </a:p>
        </p:txBody>
      </p:sp>
      <p:pic>
        <p:nvPicPr>
          <p:cNvPr id="9" name="Picture 8">
            <a:extLst>
              <a:ext uri="{FF2B5EF4-FFF2-40B4-BE49-F238E27FC236}">
                <a16:creationId xmlns:a16="http://schemas.microsoft.com/office/drawing/2014/main" xmlns="" id="{48B632E6-BC5E-8048-ACA4-F148955BBFFC}"/>
              </a:ext>
            </a:extLst>
          </p:cNvPr>
          <p:cNvPicPr>
            <a:picLocks noChangeAspect="1"/>
          </p:cNvPicPr>
          <p:nvPr/>
        </p:nvPicPr>
        <p:blipFill>
          <a:blip r:embed="rId7"/>
          <a:stretch>
            <a:fillRect/>
          </a:stretch>
        </p:blipFill>
        <p:spPr>
          <a:xfrm>
            <a:off x="3541887" y="2057184"/>
            <a:ext cx="5901015" cy="3145287"/>
          </a:xfrm>
          <a:prstGeom prst="rect">
            <a:avLst/>
          </a:prstGeom>
        </p:spPr>
      </p:pic>
      <p:sp>
        <p:nvSpPr>
          <p:cNvPr id="11" name="Rectangle 10">
            <a:extLst>
              <a:ext uri="{FF2B5EF4-FFF2-40B4-BE49-F238E27FC236}">
                <a16:creationId xmlns:a16="http://schemas.microsoft.com/office/drawing/2014/main" xmlns="" id="{9B0E791B-BBD9-D449-8401-0986D226BC24}"/>
              </a:ext>
            </a:extLst>
          </p:cNvPr>
          <p:cNvSpPr/>
          <p:nvPr/>
        </p:nvSpPr>
        <p:spPr>
          <a:xfrm>
            <a:off x="96470" y="6109376"/>
            <a:ext cx="12192000" cy="276999"/>
          </a:xfrm>
          <a:prstGeom prst="rect">
            <a:avLst/>
          </a:prstGeom>
        </p:spPr>
        <p:txBody>
          <a:bodyPr wrap="square">
            <a:spAutoFit/>
          </a:bodyPr>
          <a:lstStyle/>
          <a:p>
            <a:pPr lvl="0" algn="ctr"/>
            <a:r>
              <a:rPr lang="en-US" sz="1200" dirty="0">
                <a:hlinkClick r:id="rId8"/>
              </a:rPr>
              <a:t>https://www.techlearning.com/how-to/5-steps-to-design-instruction-for-blended-learning-environments</a:t>
            </a:r>
            <a:endParaRPr kumimoji="0" lang="en-US" sz="1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9926678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39213676-EFC3-554C-944E-C5F7EEB137C0}"/>
              </a:ext>
            </a:extLst>
          </p:cNvPr>
          <p:cNvPicPr>
            <a:picLocks noChangeAspect="1"/>
          </p:cNvPicPr>
          <p:nvPr/>
        </p:nvPicPr>
        <p:blipFill>
          <a:blip r:embed="rId4"/>
          <a:stretch>
            <a:fillRect/>
          </a:stretch>
        </p:blipFill>
        <p:spPr>
          <a:xfrm>
            <a:off x="965200" y="1903445"/>
            <a:ext cx="10293350" cy="3891522"/>
          </a:xfrm>
          <a:prstGeom prst="rect">
            <a:avLst/>
          </a:prstGeom>
        </p:spPr>
      </p:pic>
      <p:sp>
        <p:nvSpPr>
          <p:cNvPr id="8" name="Rectangle 7"/>
          <p:cNvSpPr/>
          <p:nvPr/>
        </p:nvSpPr>
        <p:spPr>
          <a:xfrm>
            <a:off x="3134885" y="1237275"/>
            <a:ext cx="5853840"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4891" y="2033029"/>
            <a:ext cx="3875683"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0127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69218BEC-3244-C048-89C6-4175AC2B9AF9}"/>
              </a:ext>
            </a:extLst>
          </p:cNvPr>
          <p:cNvPicPr>
            <a:picLocks noChangeAspect="1"/>
          </p:cNvPicPr>
          <p:nvPr/>
        </p:nvPicPr>
        <p:blipFill rotWithShape="1">
          <a:blip r:embed="rId4"/>
          <a:srcRect b="65067"/>
          <a:stretch/>
        </p:blipFill>
        <p:spPr>
          <a:xfrm>
            <a:off x="1528450" y="1590117"/>
            <a:ext cx="9147140" cy="2395728"/>
          </a:xfrm>
          <a:prstGeom prst="rect">
            <a:avLst/>
          </a:prstGeom>
        </p:spPr>
      </p:pic>
      <p:sp>
        <p:nvSpPr>
          <p:cNvPr id="8" name="Rectangle 7"/>
          <p:cNvSpPr/>
          <p:nvPr/>
        </p:nvSpPr>
        <p:spPr>
          <a:xfrm>
            <a:off x="1671102" y="1719701"/>
            <a:ext cx="8413177"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57FD59B6-307B-3545-9FBE-FAB7F746DC8F}"/>
              </a:ext>
            </a:extLst>
          </p:cNvPr>
          <p:cNvPicPr>
            <a:picLocks noChangeAspect="1"/>
          </p:cNvPicPr>
          <p:nvPr/>
        </p:nvPicPr>
        <p:blipFill>
          <a:blip r:embed="rId5"/>
          <a:stretch>
            <a:fillRect/>
          </a:stretch>
        </p:blipFill>
        <p:spPr>
          <a:xfrm>
            <a:off x="7841814" y="3454631"/>
            <a:ext cx="3817656" cy="2988975"/>
          </a:xfrm>
          <a:prstGeom prst="rect">
            <a:avLst/>
          </a:prstGeom>
        </p:spPr>
      </p:pic>
    </p:spTree>
    <p:extLst>
      <p:ext uri="{BB962C8B-B14F-4D97-AF65-F5344CB8AC3E}">
        <p14:creationId xmlns:p14="http://schemas.microsoft.com/office/powerpoint/2010/main" val="29052975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8BD153-425C-5641-9166-D838F816A25A}"/>
              </a:ext>
            </a:extLst>
          </p:cNvPr>
          <p:cNvPicPr>
            <a:picLocks noChangeAspect="1"/>
          </p:cNvPicPr>
          <p:nvPr/>
        </p:nvPicPr>
        <p:blipFill rotWithShape="1">
          <a:blip r:embed="rId2"/>
          <a:srcRect b="71952"/>
          <a:stretch/>
        </p:blipFill>
        <p:spPr>
          <a:xfrm>
            <a:off x="2394343" y="0"/>
            <a:ext cx="7301712" cy="1766981"/>
          </a:xfrm>
          <a:prstGeom prst="rect">
            <a:avLst/>
          </a:prstGeom>
        </p:spPr>
      </p:pic>
      <p:sp>
        <p:nvSpPr>
          <p:cNvPr id="4" name="Rectangle 3">
            <a:extLst>
              <a:ext uri="{FF2B5EF4-FFF2-40B4-BE49-F238E27FC236}">
                <a16:creationId xmlns:a16="http://schemas.microsoft.com/office/drawing/2014/main" xmlns="" id="{32E8F57D-F3D2-C241-92C0-5CCF414CFACB}"/>
              </a:ext>
            </a:extLst>
          </p:cNvPr>
          <p:cNvSpPr/>
          <p:nvPr/>
        </p:nvSpPr>
        <p:spPr>
          <a:xfrm>
            <a:off x="4840416" y="1103868"/>
            <a:ext cx="3577967" cy="369332"/>
          </a:xfrm>
          <a:prstGeom prst="rect">
            <a:avLst/>
          </a:prstGeom>
        </p:spPr>
        <p:txBody>
          <a:bodyPr wrap="none">
            <a:spAutoFit/>
          </a:bodyPr>
          <a:lstStyle/>
          <a:p>
            <a:r>
              <a:rPr lang="en-US" dirty="0">
                <a:hlinkClick r:id="rId3"/>
              </a:rPr>
              <a:t>https://slidesmania.com/education/</a:t>
            </a:r>
            <a:endParaRPr lang="en-US" dirty="0"/>
          </a:p>
        </p:txBody>
      </p:sp>
      <p:pic>
        <p:nvPicPr>
          <p:cNvPr id="6" name="Picture 5">
            <a:hlinkClick r:id="rId4"/>
            <a:extLst>
              <a:ext uri="{FF2B5EF4-FFF2-40B4-BE49-F238E27FC236}">
                <a16:creationId xmlns:a16="http://schemas.microsoft.com/office/drawing/2014/main" xmlns="" id="{C0DB657E-0EC5-0A46-9A47-69474E56AF69}"/>
              </a:ext>
            </a:extLst>
          </p:cNvPr>
          <p:cNvPicPr>
            <a:picLocks noChangeAspect="1"/>
          </p:cNvPicPr>
          <p:nvPr/>
        </p:nvPicPr>
        <p:blipFill rotWithShape="1">
          <a:blip r:embed="rId5"/>
          <a:srcRect t="22778" b="1727"/>
          <a:stretch/>
        </p:blipFill>
        <p:spPr>
          <a:xfrm>
            <a:off x="2997200" y="1883227"/>
            <a:ext cx="5876066" cy="4441374"/>
          </a:xfrm>
          <a:prstGeom prst="rect">
            <a:avLst/>
          </a:prstGeom>
        </p:spPr>
      </p:pic>
      <p:sp>
        <p:nvSpPr>
          <p:cNvPr id="7" name="Rectangle 6">
            <a:extLst>
              <a:ext uri="{FF2B5EF4-FFF2-40B4-BE49-F238E27FC236}">
                <a16:creationId xmlns:a16="http://schemas.microsoft.com/office/drawing/2014/main" xmlns="" id="{0B10A405-945B-6743-84E4-1F84AA1D7937}"/>
              </a:ext>
            </a:extLst>
          </p:cNvPr>
          <p:cNvSpPr/>
          <p:nvPr/>
        </p:nvSpPr>
        <p:spPr>
          <a:xfrm>
            <a:off x="533399" y="6440847"/>
            <a:ext cx="12192000" cy="369332"/>
          </a:xfrm>
          <a:prstGeom prst="rect">
            <a:avLst/>
          </a:prstGeom>
        </p:spPr>
        <p:txBody>
          <a:bodyPr wrap="square">
            <a:spAutoFit/>
          </a:bodyPr>
          <a:lstStyle/>
          <a:p>
            <a:pPr algn="ctr"/>
            <a:r>
              <a:rPr lang="en-US" dirty="0">
                <a:hlinkClick r:id="rId6"/>
              </a:rPr>
              <a:t>https://slidesmania.com/file-cabinets-a-template-for-google-slides-or-powerpoint-for-blended-learning/</a:t>
            </a:r>
            <a:endParaRPr lang="en-US" dirty="0"/>
          </a:p>
        </p:txBody>
      </p:sp>
    </p:spTree>
    <p:extLst>
      <p:ext uri="{BB962C8B-B14F-4D97-AF65-F5344CB8AC3E}">
        <p14:creationId xmlns:p14="http://schemas.microsoft.com/office/powerpoint/2010/main" val="33601062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24C5DC63-9A86-A34C-9F73-5D71293ECB6B}"/>
              </a:ext>
            </a:extLst>
          </p:cNvPr>
          <p:cNvPicPr>
            <a:picLocks noChangeAspect="1"/>
          </p:cNvPicPr>
          <p:nvPr/>
        </p:nvPicPr>
        <p:blipFill rotWithShape="1">
          <a:blip r:embed="rId4"/>
          <a:srcRect t="70000"/>
          <a:stretch/>
        </p:blipFill>
        <p:spPr>
          <a:xfrm>
            <a:off x="251741" y="1716657"/>
            <a:ext cx="9147140" cy="2057400"/>
          </a:xfrm>
          <a:prstGeom prst="rect">
            <a:avLst/>
          </a:prstGeom>
        </p:spPr>
      </p:pic>
      <p:sp>
        <p:nvSpPr>
          <p:cNvPr id="8" name="Rectangle 7"/>
          <p:cNvSpPr/>
          <p:nvPr/>
        </p:nvSpPr>
        <p:spPr>
          <a:xfrm>
            <a:off x="439948" y="1716657"/>
            <a:ext cx="4528868"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06CA6787-EDC3-7847-96DC-9532DCC62C13}"/>
              </a:ext>
            </a:extLst>
          </p:cNvPr>
          <p:cNvPicPr>
            <a:picLocks noChangeAspect="1"/>
          </p:cNvPicPr>
          <p:nvPr/>
        </p:nvPicPr>
        <p:blipFill rotWithShape="1">
          <a:blip r:embed="rId5"/>
          <a:srcRect r="2871"/>
          <a:stretch/>
        </p:blipFill>
        <p:spPr>
          <a:xfrm>
            <a:off x="7782449" y="3338669"/>
            <a:ext cx="4419600" cy="3257721"/>
          </a:xfrm>
          <a:prstGeom prst="rect">
            <a:avLst/>
          </a:prstGeom>
        </p:spPr>
      </p:pic>
    </p:spTree>
    <p:extLst>
      <p:ext uri="{BB962C8B-B14F-4D97-AF65-F5344CB8AC3E}">
        <p14:creationId xmlns:p14="http://schemas.microsoft.com/office/powerpoint/2010/main" val="13088585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5AC99528-3EDB-734F-8E99-5361B1F956D5}"/>
              </a:ext>
            </a:extLst>
          </p:cNvPr>
          <p:cNvPicPr>
            <a:picLocks noChangeAspect="1"/>
          </p:cNvPicPr>
          <p:nvPr/>
        </p:nvPicPr>
        <p:blipFill>
          <a:blip r:embed="rId4"/>
          <a:stretch>
            <a:fillRect/>
          </a:stretch>
        </p:blipFill>
        <p:spPr>
          <a:xfrm>
            <a:off x="1854200" y="1783693"/>
            <a:ext cx="8509000" cy="4390571"/>
          </a:xfrm>
          <a:prstGeom prst="rect">
            <a:avLst/>
          </a:prstGeom>
        </p:spPr>
      </p:pic>
      <p:sp>
        <p:nvSpPr>
          <p:cNvPr id="8" name="Rectangle 7"/>
          <p:cNvSpPr/>
          <p:nvPr/>
        </p:nvSpPr>
        <p:spPr>
          <a:xfrm>
            <a:off x="1915064" y="1803759"/>
            <a:ext cx="5796951"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5663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sp>
        <p:nvSpPr>
          <p:cNvPr id="2" name="Rectangle 1">
            <a:extLst>
              <a:ext uri="{FF2B5EF4-FFF2-40B4-BE49-F238E27FC236}">
                <a16:creationId xmlns:a16="http://schemas.microsoft.com/office/drawing/2014/main" xmlns="" id="{136C9F3D-DA61-184A-939F-4FDD1DA443A5}"/>
              </a:ext>
            </a:extLst>
          </p:cNvPr>
          <p:cNvSpPr/>
          <p:nvPr/>
        </p:nvSpPr>
        <p:spPr>
          <a:xfrm>
            <a:off x="3134885" y="1903445"/>
            <a:ext cx="5934270" cy="3570208"/>
          </a:xfrm>
          <a:prstGeom prst="rect">
            <a:avLst/>
          </a:prstGeom>
          <a:solidFill>
            <a:schemeClr val="bg1"/>
          </a:solidFill>
        </p:spPr>
        <p:txBody>
          <a:bodyPr wrap="square">
            <a:spAutoFit/>
          </a:bodyPr>
          <a:lstStyle/>
          <a:p>
            <a:pPr>
              <a:spcBef>
                <a:spcPts val="1200"/>
              </a:spcBef>
              <a:spcAft>
                <a:spcPts val="1200"/>
              </a:spcAft>
            </a:pPr>
            <a:r>
              <a:rPr lang="en-US" dirty="0">
                <a:solidFill>
                  <a:srgbClr val="000000"/>
                </a:solidFill>
                <a:latin typeface="Verdana" panose="020B0604030504040204" pitchFamily="34" charset="0"/>
              </a:rPr>
              <a:t>Resources to consider for creating those options:</a:t>
            </a:r>
            <a:r>
              <a:rPr lang="en-US" dirty="0"/>
              <a:t/>
            </a:r>
            <a:br>
              <a:rPr lang="en-US" dirty="0"/>
            </a:br>
            <a:r>
              <a:rPr lang="en-US" b="1" dirty="0">
                <a:solidFill>
                  <a:srgbClr val="336699"/>
                </a:solidFill>
                <a:latin typeface="Verdana" panose="020B0604030504040204" pitchFamily="34" charset="0"/>
                <a:hlinkClick r:id="rId4"/>
              </a:rPr>
              <a:t>OER Commons</a:t>
            </a:r>
            <a:endParaRPr lang="en-US" b="1" dirty="0">
              <a:solidFill>
                <a:srgbClr val="336699"/>
              </a:solidFill>
              <a:latin typeface="Verdana" panose="020B0604030504040204" pitchFamily="34" charset="0"/>
            </a:endParaRPr>
          </a:p>
          <a:p>
            <a:pPr>
              <a:spcBef>
                <a:spcPts val="1200"/>
              </a:spcBef>
              <a:spcAft>
                <a:spcPts val="1200"/>
              </a:spcAft>
            </a:pPr>
            <a:r>
              <a:rPr lang="en-US" b="1" dirty="0">
                <a:solidFill>
                  <a:srgbClr val="336699"/>
                </a:solidFill>
                <a:latin typeface="Verdana" panose="020B0604030504040204" pitchFamily="34" charset="0"/>
                <a:hlinkClick r:id="rId5"/>
              </a:rPr>
              <a:t>CK-12</a:t>
            </a:r>
            <a:endParaRPr lang="en-US" b="1" dirty="0">
              <a:solidFill>
                <a:srgbClr val="336699"/>
              </a:solidFill>
              <a:latin typeface="Verdana" panose="020B0604030504040204" pitchFamily="34" charset="0"/>
            </a:endParaRPr>
          </a:p>
          <a:p>
            <a:pPr>
              <a:spcBef>
                <a:spcPts val="1200"/>
              </a:spcBef>
              <a:spcAft>
                <a:spcPts val="1200"/>
              </a:spcAft>
            </a:pPr>
            <a:r>
              <a:rPr lang="en-US" b="1" dirty="0">
                <a:solidFill>
                  <a:srgbClr val="336699"/>
                </a:solidFill>
                <a:latin typeface="Verdana" panose="020B0604030504040204" pitchFamily="34" charset="0"/>
                <a:hlinkClick r:id="rId6"/>
              </a:rPr>
              <a:t>Merlot</a:t>
            </a:r>
            <a:endParaRPr lang="en-US" b="1" dirty="0">
              <a:solidFill>
                <a:srgbClr val="336699"/>
              </a:solidFill>
              <a:latin typeface="Verdana" panose="020B0604030504040204" pitchFamily="34" charset="0"/>
            </a:endParaRPr>
          </a:p>
          <a:p>
            <a:pPr>
              <a:spcBef>
                <a:spcPts val="1200"/>
              </a:spcBef>
              <a:spcAft>
                <a:spcPts val="1200"/>
              </a:spcAft>
            </a:pPr>
            <a:r>
              <a:rPr lang="en-US" b="1" dirty="0">
                <a:solidFill>
                  <a:srgbClr val="336699"/>
                </a:solidFill>
                <a:latin typeface="Verdana" panose="020B0604030504040204" pitchFamily="34" charset="0"/>
                <a:hlinkClick r:id="rId7"/>
              </a:rPr>
              <a:t>MIT Open Courseware</a:t>
            </a:r>
            <a:endParaRPr lang="en-US" b="1" dirty="0">
              <a:solidFill>
                <a:srgbClr val="336699"/>
              </a:solidFill>
              <a:latin typeface="Verdana" panose="020B0604030504040204" pitchFamily="34" charset="0"/>
            </a:endParaRPr>
          </a:p>
          <a:p>
            <a:pPr>
              <a:spcBef>
                <a:spcPts val="1200"/>
              </a:spcBef>
              <a:spcAft>
                <a:spcPts val="1200"/>
              </a:spcAft>
            </a:pPr>
            <a:r>
              <a:rPr lang="en-US" b="1" dirty="0">
                <a:solidFill>
                  <a:srgbClr val="336699"/>
                </a:solidFill>
                <a:latin typeface="Verdana" panose="020B0604030504040204" pitchFamily="34" charset="0"/>
                <a:hlinkClick r:id="rId8"/>
              </a:rPr>
              <a:t>Open Course Library</a:t>
            </a:r>
            <a:endParaRPr lang="en-US" b="1" dirty="0">
              <a:solidFill>
                <a:srgbClr val="336699"/>
              </a:solidFill>
              <a:latin typeface="Verdana" panose="020B0604030504040204" pitchFamily="34" charset="0"/>
            </a:endParaRPr>
          </a:p>
          <a:p>
            <a:pPr>
              <a:spcBef>
                <a:spcPts val="1200"/>
              </a:spcBef>
              <a:spcAft>
                <a:spcPts val="1200"/>
              </a:spcAft>
            </a:pPr>
            <a:r>
              <a:rPr lang="en-US" b="1" dirty="0">
                <a:solidFill>
                  <a:srgbClr val="336699"/>
                </a:solidFill>
                <a:latin typeface="Verdana" panose="020B0604030504040204" pitchFamily="34" charset="0"/>
                <a:hlinkClick r:id="rId9"/>
              </a:rPr>
              <a:t>CNX</a:t>
            </a:r>
            <a:endParaRPr lang="en-US" b="1" dirty="0">
              <a:solidFill>
                <a:srgbClr val="336699"/>
              </a:solidFill>
              <a:latin typeface="Verdana" panose="020B0604030504040204" pitchFamily="34" charset="0"/>
            </a:endParaRPr>
          </a:p>
        </p:txBody>
      </p:sp>
      <p:pic>
        <p:nvPicPr>
          <p:cNvPr id="7" name="Picture 6">
            <a:extLst>
              <a:ext uri="{FF2B5EF4-FFF2-40B4-BE49-F238E27FC236}">
                <a16:creationId xmlns:a16="http://schemas.microsoft.com/office/drawing/2014/main" xmlns="" id="{97CE8C95-5E02-2643-8318-5CCAE48FFABA}"/>
              </a:ext>
            </a:extLst>
          </p:cNvPr>
          <p:cNvPicPr>
            <a:picLocks noChangeAspect="1"/>
          </p:cNvPicPr>
          <p:nvPr/>
        </p:nvPicPr>
        <p:blipFill>
          <a:blip r:embed="rId10"/>
          <a:stretch>
            <a:fillRect/>
          </a:stretch>
        </p:blipFill>
        <p:spPr>
          <a:xfrm>
            <a:off x="227190" y="2010156"/>
            <a:ext cx="2687016" cy="537403"/>
          </a:xfrm>
          <a:prstGeom prst="rect">
            <a:avLst/>
          </a:prstGeom>
        </p:spPr>
      </p:pic>
      <p:pic>
        <p:nvPicPr>
          <p:cNvPr id="8" name="Picture 7">
            <a:extLst>
              <a:ext uri="{FF2B5EF4-FFF2-40B4-BE49-F238E27FC236}">
                <a16:creationId xmlns:a16="http://schemas.microsoft.com/office/drawing/2014/main" xmlns="" id="{66CD7938-7596-A14C-B2E6-44BB34B528A8}"/>
              </a:ext>
            </a:extLst>
          </p:cNvPr>
          <p:cNvPicPr>
            <a:picLocks noChangeAspect="1"/>
          </p:cNvPicPr>
          <p:nvPr/>
        </p:nvPicPr>
        <p:blipFill>
          <a:blip r:embed="rId11"/>
          <a:stretch>
            <a:fillRect/>
          </a:stretch>
        </p:blipFill>
        <p:spPr>
          <a:xfrm>
            <a:off x="803891" y="3313360"/>
            <a:ext cx="1488233" cy="530803"/>
          </a:xfrm>
          <a:prstGeom prst="rect">
            <a:avLst/>
          </a:prstGeom>
        </p:spPr>
      </p:pic>
      <p:pic>
        <p:nvPicPr>
          <p:cNvPr id="9" name="Picture 8">
            <a:extLst>
              <a:ext uri="{FF2B5EF4-FFF2-40B4-BE49-F238E27FC236}">
                <a16:creationId xmlns:a16="http://schemas.microsoft.com/office/drawing/2014/main" xmlns="" id="{D4A1B9B7-5224-0145-BD7F-35AEA8C8BCA1}"/>
              </a:ext>
            </a:extLst>
          </p:cNvPr>
          <p:cNvPicPr>
            <a:picLocks noChangeAspect="1"/>
          </p:cNvPicPr>
          <p:nvPr/>
        </p:nvPicPr>
        <p:blipFill>
          <a:blip r:embed="rId12"/>
          <a:stretch>
            <a:fillRect/>
          </a:stretch>
        </p:blipFill>
        <p:spPr>
          <a:xfrm>
            <a:off x="395143" y="4600632"/>
            <a:ext cx="2489200" cy="406400"/>
          </a:xfrm>
          <a:prstGeom prst="rect">
            <a:avLst/>
          </a:prstGeom>
        </p:spPr>
      </p:pic>
      <p:pic>
        <p:nvPicPr>
          <p:cNvPr id="10" name="Picture 9">
            <a:extLst>
              <a:ext uri="{FF2B5EF4-FFF2-40B4-BE49-F238E27FC236}">
                <a16:creationId xmlns:a16="http://schemas.microsoft.com/office/drawing/2014/main" xmlns="" id="{6079EF8B-B6C6-584E-8D3C-1D688B683A89}"/>
              </a:ext>
            </a:extLst>
          </p:cNvPr>
          <p:cNvPicPr>
            <a:picLocks noChangeAspect="1"/>
          </p:cNvPicPr>
          <p:nvPr/>
        </p:nvPicPr>
        <p:blipFill>
          <a:blip r:embed="rId13"/>
          <a:stretch>
            <a:fillRect/>
          </a:stretch>
        </p:blipFill>
        <p:spPr>
          <a:xfrm>
            <a:off x="9196684" y="2065650"/>
            <a:ext cx="2889321" cy="463527"/>
          </a:xfrm>
          <a:prstGeom prst="rect">
            <a:avLst/>
          </a:prstGeom>
        </p:spPr>
      </p:pic>
      <p:pic>
        <p:nvPicPr>
          <p:cNvPr id="11" name="Picture 10">
            <a:extLst>
              <a:ext uri="{FF2B5EF4-FFF2-40B4-BE49-F238E27FC236}">
                <a16:creationId xmlns:a16="http://schemas.microsoft.com/office/drawing/2014/main" xmlns="" id="{75A4AF95-233B-654D-8DC7-F65F7136A97E}"/>
              </a:ext>
            </a:extLst>
          </p:cNvPr>
          <p:cNvPicPr>
            <a:picLocks noChangeAspect="1"/>
          </p:cNvPicPr>
          <p:nvPr/>
        </p:nvPicPr>
        <p:blipFill>
          <a:blip r:embed="rId14"/>
          <a:stretch>
            <a:fillRect/>
          </a:stretch>
        </p:blipFill>
        <p:spPr>
          <a:xfrm>
            <a:off x="9266444" y="3094218"/>
            <a:ext cx="2749798" cy="749945"/>
          </a:xfrm>
          <a:prstGeom prst="rect">
            <a:avLst/>
          </a:prstGeom>
          <a:solidFill>
            <a:schemeClr val="bg1"/>
          </a:solidFill>
        </p:spPr>
      </p:pic>
      <p:pic>
        <p:nvPicPr>
          <p:cNvPr id="13" name="Picture 12">
            <a:extLst>
              <a:ext uri="{FF2B5EF4-FFF2-40B4-BE49-F238E27FC236}">
                <a16:creationId xmlns:a16="http://schemas.microsoft.com/office/drawing/2014/main" xmlns="" id="{A9C90C47-97C4-9044-8AE7-5D166A2B619A}"/>
              </a:ext>
            </a:extLst>
          </p:cNvPr>
          <p:cNvPicPr>
            <a:picLocks noChangeAspect="1"/>
          </p:cNvPicPr>
          <p:nvPr/>
        </p:nvPicPr>
        <p:blipFill>
          <a:blip r:embed="rId15"/>
          <a:stretch>
            <a:fillRect/>
          </a:stretch>
        </p:blipFill>
        <p:spPr>
          <a:xfrm>
            <a:off x="9458502" y="4612219"/>
            <a:ext cx="2365683" cy="448060"/>
          </a:xfrm>
          <a:prstGeom prst="rect">
            <a:avLst/>
          </a:prstGeom>
          <a:solidFill>
            <a:schemeClr val="bg1"/>
          </a:solidFill>
        </p:spPr>
      </p:pic>
    </p:spTree>
    <p:extLst>
      <p:ext uri="{BB962C8B-B14F-4D97-AF65-F5344CB8AC3E}">
        <p14:creationId xmlns:p14="http://schemas.microsoft.com/office/powerpoint/2010/main" val="22939547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arn Away: Supporting Pre-K to 12 Educators Everyw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9882" y="6488668"/>
            <a:ext cx="12192000" cy="369332"/>
          </a:xfrm>
          <a:prstGeom prst="rect">
            <a:avLst/>
          </a:prstGeom>
        </p:spPr>
        <p:txBody>
          <a:bodyPr wrap="square">
            <a:spAutoFit/>
          </a:bodyPr>
          <a:lstStyle/>
          <a:p>
            <a:pPr algn="ctr"/>
            <a:r>
              <a:rPr lang="en-US" dirty="0">
                <a:solidFill>
                  <a:prstClr val="black"/>
                </a:solidFill>
                <a:hlinkClick r:id="rId3"/>
              </a:rPr>
              <a:t>https://learnaway.education.illinois.edu/</a:t>
            </a:r>
            <a:r>
              <a:rPr lang="en-US" dirty="0">
                <a:solidFill>
                  <a:prstClr val="black"/>
                </a:solidFill>
              </a:rPr>
              <a:t> </a:t>
            </a:r>
          </a:p>
        </p:txBody>
      </p:sp>
      <p:pic>
        <p:nvPicPr>
          <p:cNvPr id="4" name="Picture 3"/>
          <p:cNvPicPr>
            <a:picLocks noChangeAspect="1"/>
          </p:cNvPicPr>
          <p:nvPr/>
        </p:nvPicPr>
        <p:blipFill>
          <a:blip r:embed="rId4"/>
          <a:stretch>
            <a:fillRect/>
          </a:stretch>
        </p:blipFill>
        <p:spPr>
          <a:xfrm>
            <a:off x="3951472" y="4735902"/>
            <a:ext cx="4539795" cy="692042"/>
          </a:xfrm>
          <a:prstGeom prst="rect">
            <a:avLst/>
          </a:prstGeom>
        </p:spPr>
      </p:pic>
    </p:spTree>
    <p:extLst>
      <p:ext uri="{BB962C8B-B14F-4D97-AF65-F5344CB8AC3E}">
        <p14:creationId xmlns:p14="http://schemas.microsoft.com/office/powerpoint/2010/main" val="34139538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arn Away: Supporting Pre-K to 12 Educators Everyw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925"/>
            <a:ext cx="5572664" cy="38301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9111" y="6376178"/>
            <a:ext cx="4452320" cy="369332"/>
          </a:xfrm>
          <a:prstGeom prst="rect">
            <a:avLst/>
          </a:prstGeom>
        </p:spPr>
        <p:txBody>
          <a:bodyPr wrap="square">
            <a:spAutoFit/>
          </a:bodyPr>
          <a:lstStyle/>
          <a:p>
            <a:pPr algn="ctr"/>
            <a:r>
              <a:rPr lang="en-US" dirty="0">
                <a:solidFill>
                  <a:prstClr val="black"/>
                </a:solidFill>
                <a:hlinkClick r:id="rId3"/>
              </a:rPr>
              <a:t>https://learnaway.education.illinois.edu/</a:t>
            </a:r>
            <a:r>
              <a:rPr lang="en-US" dirty="0">
                <a:solidFill>
                  <a:prstClr val="black"/>
                </a:solidFill>
              </a:rPr>
              <a:t> </a:t>
            </a:r>
          </a:p>
        </p:txBody>
      </p:sp>
      <p:pic>
        <p:nvPicPr>
          <p:cNvPr id="4" name="Picture 3"/>
          <p:cNvPicPr>
            <a:picLocks noChangeAspect="1"/>
          </p:cNvPicPr>
          <p:nvPr/>
        </p:nvPicPr>
        <p:blipFill>
          <a:blip r:embed="rId4"/>
          <a:stretch>
            <a:fillRect/>
          </a:stretch>
        </p:blipFill>
        <p:spPr>
          <a:xfrm>
            <a:off x="516432" y="4216052"/>
            <a:ext cx="4539795" cy="692042"/>
          </a:xfrm>
          <a:prstGeom prst="rect">
            <a:avLst/>
          </a:prstGeom>
        </p:spPr>
      </p:pic>
      <p:pic>
        <p:nvPicPr>
          <p:cNvPr id="2" name="Picture 1"/>
          <p:cNvPicPr>
            <a:picLocks noChangeAspect="1"/>
          </p:cNvPicPr>
          <p:nvPr/>
        </p:nvPicPr>
        <p:blipFill>
          <a:blip r:embed="rId5"/>
          <a:stretch>
            <a:fillRect/>
          </a:stretch>
        </p:blipFill>
        <p:spPr>
          <a:xfrm>
            <a:off x="5805510" y="-13051"/>
            <a:ext cx="6386489" cy="4460080"/>
          </a:xfrm>
          <a:prstGeom prst="rect">
            <a:avLst/>
          </a:prstGeom>
        </p:spPr>
      </p:pic>
      <p:pic>
        <p:nvPicPr>
          <p:cNvPr id="6" name="Picture 5"/>
          <p:cNvPicPr>
            <a:picLocks noChangeAspect="1"/>
          </p:cNvPicPr>
          <p:nvPr/>
        </p:nvPicPr>
        <p:blipFill>
          <a:blip r:embed="rId6"/>
          <a:stretch>
            <a:fillRect/>
          </a:stretch>
        </p:blipFill>
        <p:spPr>
          <a:xfrm>
            <a:off x="5805511" y="1975448"/>
            <a:ext cx="6386489" cy="4882551"/>
          </a:xfrm>
          <a:prstGeom prst="rect">
            <a:avLst/>
          </a:prstGeom>
        </p:spPr>
      </p:pic>
      <p:pic>
        <p:nvPicPr>
          <p:cNvPr id="7" name="Picture 6"/>
          <p:cNvPicPr>
            <a:picLocks noChangeAspect="1"/>
          </p:cNvPicPr>
          <p:nvPr/>
        </p:nvPicPr>
        <p:blipFill>
          <a:blip r:embed="rId7"/>
          <a:stretch>
            <a:fillRect/>
          </a:stretch>
        </p:blipFill>
        <p:spPr>
          <a:xfrm>
            <a:off x="657493" y="5136448"/>
            <a:ext cx="4257675" cy="1095375"/>
          </a:xfrm>
          <a:prstGeom prst="rect">
            <a:avLst/>
          </a:prstGeom>
        </p:spPr>
      </p:pic>
    </p:spTree>
    <p:extLst>
      <p:ext uri="{BB962C8B-B14F-4D97-AF65-F5344CB8AC3E}">
        <p14:creationId xmlns:p14="http://schemas.microsoft.com/office/powerpoint/2010/main" val="13360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8" name="Picture 7">
            <a:extLst>
              <a:ext uri="{FF2B5EF4-FFF2-40B4-BE49-F238E27FC236}">
                <a16:creationId xmlns:a16="http://schemas.microsoft.com/office/drawing/2014/main" xmlns="" id="{E33DFEAF-B918-7742-AC0D-86B3E6AC2BA1}"/>
              </a:ext>
            </a:extLst>
          </p:cNvPr>
          <p:cNvPicPr>
            <a:picLocks noChangeAspect="1"/>
          </p:cNvPicPr>
          <p:nvPr/>
        </p:nvPicPr>
        <p:blipFill rotWithShape="1">
          <a:blip r:embed="rId4"/>
          <a:srcRect b="64898"/>
          <a:stretch/>
        </p:blipFill>
        <p:spPr>
          <a:xfrm>
            <a:off x="732335" y="2183363"/>
            <a:ext cx="11025909" cy="2407298"/>
          </a:xfrm>
          <a:prstGeom prst="rect">
            <a:avLst/>
          </a:prstGeom>
        </p:spPr>
      </p:pic>
      <p:sp>
        <p:nvSpPr>
          <p:cNvPr id="7" name="Rectangle 6"/>
          <p:cNvSpPr/>
          <p:nvPr/>
        </p:nvSpPr>
        <p:spPr>
          <a:xfrm>
            <a:off x="966158" y="2353762"/>
            <a:ext cx="5796951"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40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6882" y="0"/>
            <a:ext cx="6117028" cy="1039237"/>
          </a:xfrm>
          <a:prstGeom prst="rect">
            <a:avLst/>
          </a:prstGeom>
        </p:spPr>
      </p:pic>
      <p:sp>
        <p:nvSpPr>
          <p:cNvPr id="3" name="Rectangle 2"/>
          <p:cNvSpPr/>
          <p:nvPr/>
        </p:nvSpPr>
        <p:spPr>
          <a:xfrm>
            <a:off x="7203057" y="6479342"/>
            <a:ext cx="4925683" cy="369332"/>
          </a:xfrm>
          <a:prstGeom prst="rect">
            <a:avLst/>
          </a:prstGeom>
        </p:spPr>
        <p:txBody>
          <a:bodyPr wrap="square">
            <a:spAutoFit/>
          </a:bodyPr>
          <a:lstStyle/>
          <a:p>
            <a:pPr algn="ctr"/>
            <a:r>
              <a:rPr lang="en-US" dirty="0">
                <a:solidFill>
                  <a:prstClr val="black"/>
                </a:solidFill>
                <a:hlinkClick r:id="rId3"/>
              </a:rPr>
              <a:t>https://quod.lib.umich.edu/f/flu/4420flu.0000.244</a:t>
            </a:r>
            <a:r>
              <a:rPr lang="en-US" dirty="0">
                <a:solidFill>
                  <a:prstClr val="black"/>
                </a:solidFill>
              </a:rPr>
              <a:t> </a:t>
            </a:r>
          </a:p>
        </p:txBody>
      </p:sp>
      <p:pic>
        <p:nvPicPr>
          <p:cNvPr id="9220" name="Picture 4" descr="Page image. To view text version select 'text' from the format menu."/>
          <p:cNvPicPr>
            <a:picLocks noChangeAspect="1" noChangeArrowheads="1"/>
          </p:cNvPicPr>
          <p:nvPr/>
        </p:nvPicPr>
        <p:blipFill rotWithShape="1">
          <a:blip r:embed="rId4">
            <a:extLst>
              <a:ext uri="{28A0092B-C50C-407E-A947-70E740481C1C}">
                <a14:useLocalDpi xmlns:a14="http://schemas.microsoft.com/office/drawing/2010/main" val="0"/>
              </a:ext>
            </a:extLst>
          </a:blip>
          <a:srcRect l="9867" t="7652" r="31498" b="23680"/>
          <a:stretch/>
        </p:blipFill>
        <p:spPr bwMode="auto">
          <a:xfrm>
            <a:off x="7862977" y="1039237"/>
            <a:ext cx="3605842" cy="54648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25898" y="196452"/>
            <a:ext cx="2412521" cy="646331"/>
          </a:xfrm>
          <a:prstGeom prst="rect">
            <a:avLst/>
          </a:prstGeom>
        </p:spPr>
        <p:txBody>
          <a:bodyPr wrap="square">
            <a:spAutoFit/>
          </a:bodyPr>
          <a:lstStyle/>
          <a:p>
            <a:pPr fontAlgn="base"/>
            <a:r>
              <a:rPr lang="en-US" i="1" dirty="0">
                <a:solidFill>
                  <a:srgbClr val="231F20"/>
                </a:solidFill>
                <a:latin typeface="inherit"/>
              </a:rPr>
              <a:t>Baltimore American</a:t>
            </a:r>
            <a:endParaRPr lang="en-US" dirty="0">
              <a:solidFill>
                <a:srgbClr val="231F20"/>
              </a:solidFill>
              <a:latin typeface="Georgia" panose="02040502050405020303" pitchFamily="18" charset="0"/>
            </a:endParaRPr>
          </a:p>
          <a:p>
            <a:pPr fontAlgn="base"/>
            <a:r>
              <a:rPr lang="en-US" dirty="0">
                <a:solidFill>
                  <a:srgbClr val="231F20"/>
                </a:solidFill>
                <a:latin typeface="Georgia" panose="02040502050405020303" pitchFamily="18" charset="0"/>
              </a:rPr>
              <a:t>October 8, 1918, p. 14</a:t>
            </a:r>
          </a:p>
        </p:txBody>
      </p:sp>
      <p:pic>
        <p:nvPicPr>
          <p:cNvPr id="6" name="Picture 2"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219" y="1485490"/>
            <a:ext cx="7588136" cy="426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8023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97BF5E55-79D6-2D43-94B3-CE3C137E6C7E}"/>
              </a:ext>
            </a:extLst>
          </p:cNvPr>
          <p:cNvPicPr>
            <a:picLocks noChangeAspect="1"/>
          </p:cNvPicPr>
          <p:nvPr/>
        </p:nvPicPr>
        <p:blipFill rotWithShape="1">
          <a:blip r:embed="rId4"/>
          <a:srcRect t="33741"/>
          <a:stretch/>
        </p:blipFill>
        <p:spPr>
          <a:xfrm>
            <a:off x="589065" y="1772464"/>
            <a:ext cx="11025909" cy="4544008"/>
          </a:xfrm>
          <a:prstGeom prst="rect">
            <a:avLst/>
          </a:prstGeom>
        </p:spPr>
      </p:pic>
      <p:sp>
        <p:nvSpPr>
          <p:cNvPr id="8" name="Rectangle 7"/>
          <p:cNvSpPr/>
          <p:nvPr/>
        </p:nvSpPr>
        <p:spPr>
          <a:xfrm>
            <a:off x="957531" y="1942864"/>
            <a:ext cx="6892507" cy="240500"/>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6155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3F5088F9-A019-6D4F-94C2-C9F25A938D91}"/>
              </a:ext>
            </a:extLst>
          </p:cNvPr>
          <p:cNvPicPr>
            <a:picLocks noChangeAspect="1"/>
          </p:cNvPicPr>
          <p:nvPr/>
        </p:nvPicPr>
        <p:blipFill rotWithShape="1">
          <a:blip r:embed="rId4"/>
          <a:srcRect b="56190"/>
          <a:stretch/>
        </p:blipFill>
        <p:spPr>
          <a:xfrm>
            <a:off x="381097" y="1971502"/>
            <a:ext cx="11441845" cy="3004457"/>
          </a:xfrm>
          <a:prstGeom prst="rect">
            <a:avLst/>
          </a:prstGeom>
        </p:spPr>
      </p:pic>
      <p:sp>
        <p:nvSpPr>
          <p:cNvPr id="8" name="Rectangle 7"/>
          <p:cNvSpPr/>
          <p:nvPr/>
        </p:nvSpPr>
        <p:spPr>
          <a:xfrm>
            <a:off x="638354" y="2187381"/>
            <a:ext cx="5796951"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600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92D99CC1-0D02-C644-85B8-EE19A87FA274}"/>
              </a:ext>
            </a:extLst>
          </p:cNvPr>
          <p:cNvPicPr>
            <a:picLocks noChangeAspect="1"/>
          </p:cNvPicPr>
          <p:nvPr/>
        </p:nvPicPr>
        <p:blipFill rotWithShape="1">
          <a:blip r:embed="rId4"/>
          <a:srcRect t="45170"/>
          <a:stretch/>
        </p:blipFill>
        <p:spPr>
          <a:xfrm>
            <a:off x="468384" y="1903445"/>
            <a:ext cx="11441845" cy="3760237"/>
          </a:xfrm>
          <a:prstGeom prst="rect">
            <a:avLst/>
          </a:prstGeom>
        </p:spPr>
      </p:pic>
      <p:sp>
        <p:nvSpPr>
          <p:cNvPr id="8" name="Rectangle 7"/>
          <p:cNvSpPr/>
          <p:nvPr/>
        </p:nvSpPr>
        <p:spPr>
          <a:xfrm>
            <a:off x="767750" y="2033029"/>
            <a:ext cx="6788990"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8536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xmlns="" id="{730076BD-837A-D34B-86D9-8BBCA0744445}"/>
              </a:ext>
            </a:extLst>
          </p:cNvPr>
          <p:cNvPicPr>
            <a:picLocks noChangeAspect="1"/>
          </p:cNvPicPr>
          <p:nvPr/>
        </p:nvPicPr>
        <p:blipFill>
          <a:blip r:embed="rId3"/>
          <a:stretch>
            <a:fillRect/>
          </a:stretch>
        </p:blipFill>
        <p:spPr>
          <a:xfrm>
            <a:off x="349250" y="1371600"/>
            <a:ext cx="11264900" cy="4292600"/>
          </a:xfrm>
          <a:prstGeom prst="rect">
            <a:avLst/>
          </a:prstGeom>
        </p:spPr>
      </p:pic>
      <p:sp>
        <p:nvSpPr>
          <p:cNvPr id="4" name="Rectangle 3">
            <a:extLst>
              <a:ext uri="{FF2B5EF4-FFF2-40B4-BE49-F238E27FC236}">
                <a16:creationId xmlns:a16="http://schemas.microsoft.com/office/drawing/2014/main" xmlns="" id="{0BF0E1BD-1CFB-5443-A88F-E7382CC063B5}"/>
              </a:ext>
            </a:extLst>
          </p:cNvPr>
          <p:cNvSpPr/>
          <p:nvPr/>
        </p:nvSpPr>
        <p:spPr>
          <a:xfrm>
            <a:off x="4242274" y="6368534"/>
            <a:ext cx="4596451" cy="369332"/>
          </a:xfrm>
          <a:prstGeom prst="rect">
            <a:avLst/>
          </a:prstGeom>
        </p:spPr>
        <p:txBody>
          <a:bodyPr wrap="none">
            <a:spAutoFit/>
          </a:bodyPr>
          <a:lstStyle/>
          <a:p>
            <a:r>
              <a:rPr lang="en-US" dirty="0">
                <a:hlinkClick r:id="rId4"/>
              </a:rPr>
              <a:t>https://ditchthattextbook.com/back-to-school/</a:t>
            </a:r>
            <a:endParaRPr lang="en-US" dirty="0"/>
          </a:p>
        </p:txBody>
      </p:sp>
      <p:pic>
        <p:nvPicPr>
          <p:cNvPr id="5" name="Picture 4">
            <a:extLst>
              <a:ext uri="{FF2B5EF4-FFF2-40B4-BE49-F238E27FC236}">
                <a16:creationId xmlns:a16="http://schemas.microsoft.com/office/drawing/2014/main" xmlns="" id="{992307F4-7C21-0143-A885-F449155B2893}"/>
              </a:ext>
            </a:extLst>
          </p:cNvPr>
          <p:cNvPicPr>
            <a:picLocks noChangeAspect="1"/>
          </p:cNvPicPr>
          <p:nvPr/>
        </p:nvPicPr>
        <p:blipFill rotWithShape="1">
          <a:blip r:embed="rId5"/>
          <a:srcRect t="14918" b="15618"/>
          <a:stretch/>
        </p:blipFill>
        <p:spPr>
          <a:xfrm>
            <a:off x="4584700" y="0"/>
            <a:ext cx="2375374" cy="1237520"/>
          </a:xfrm>
          <a:prstGeom prst="rect">
            <a:avLst/>
          </a:prstGeom>
        </p:spPr>
      </p:pic>
    </p:spTree>
    <p:extLst>
      <p:ext uri="{BB962C8B-B14F-4D97-AF65-F5344CB8AC3E}">
        <p14:creationId xmlns:p14="http://schemas.microsoft.com/office/powerpoint/2010/main" val="42587162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C1A6349D-218E-3445-9A0D-C843511E5758}"/>
              </a:ext>
            </a:extLst>
          </p:cNvPr>
          <p:cNvPicPr>
            <a:picLocks noChangeAspect="1"/>
          </p:cNvPicPr>
          <p:nvPr/>
        </p:nvPicPr>
        <p:blipFill rotWithShape="1">
          <a:blip r:embed="rId4"/>
          <a:srcRect/>
          <a:stretch/>
        </p:blipFill>
        <p:spPr>
          <a:xfrm>
            <a:off x="1929292" y="1718498"/>
            <a:ext cx="8345455" cy="4597974"/>
          </a:xfrm>
          <a:prstGeom prst="rect">
            <a:avLst/>
          </a:prstGeom>
        </p:spPr>
      </p:pic>
      <p:sp>
        <p:nvSpPr>
          <p:cNvPr id="8" name="Rectangle 7"/>
          <p:cNvSpPr/>
          <p:nvPr/>
        </p:nvSpPr>
        <p:spPr>
          <a:xfrm>
            <a:off x="2078965" y="1783693"/>
            <a:ext cx="7979435" cy="631703"/>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3381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5A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2616C0-AF37-434B-80F9-B6C62AAF0E08}"/>
              </a:ext>
            </a:extLst>
          </p:cNvPr>
          <p:cNvPicPr>
            <a:picLocks noChangeAspect="1"/>
          </p:cNvPicPr>
          <p:nvPr/>
        </p:nvPicPr>
        <p:blipFill rotWithShape="1">
          <a:blip r:embed="rId2"/>
          <a:srcRect b="85584"/>
          <a:stretch/>
        </p:blipFill>
        <p:spPr>
          <a:xfrm>
            <a:off x="3134885" y="1"/>
            <a:ext cx="5942328" cy="951722"/>
          </a:xfrm>
          <a:prstGeom prst="rect">
            <a:avLst/>
          </a:prstGeom>
        </p:spPr>
      </p:pic>
      <p:sp>
        <p:nvSpPr>
          <p:cNvPr id="4" name="Rectangle 3">
            <a:extLst>
              <a:ext uri="{FF2B5EF4-FFF2-40B4-BE49-F238E27FC236}">
                <a16:creationId xmlns:a16="http://schemas.microsoft.com/office/drawing/2014/main" xmlns="" id="{32AF3DAD-8E92-FE43-A1B8-1677A576D1B6}"/>
              </a:ext>
            </a:extLst>
          </p:cNvPr>
          <p:cNvSpPr/>
          <p:nvPr/>
        </p:nvSpPr>
        <p:spPr>
          <a:xfrm>
            <a:off x="10049" y="6596390"/>
            <a:ext cx="1219200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https://www.edweek.org/ew/articles/2020/07/23/how-to-balance-in-person-and-remote-instruction.html?cmp=eml-enl-tl-mostpop-rm&amp;M=59632511&amp;U=1109863&amp;UUID=c1eb80162fc0b461c50781d961f7e562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1F11D37-E6CE-4241-B4DD-F45E1F451A55}"/>
              </a:ext>
            </a:extLst>
          </p:cNvPr>
          <p:cNvPicPr>
            <a:picLocks noChangeAspect="1"/>
          </p:cNvPicPr>
          <p:nvPr/>
        </p:nvPicPr>
        <p:blipFill rotWithShape="1">
          <a:blip r:embed="rId2"/>
          <a:srcRect t="33920" b="61840"/>
          <a:stretch/>
        </p:blipFill>
        <p:spPr>
          <a:xfrm>
            <a:off x="3134885" y="951723"/>
            <a:ext cx="5942328" cy="279918"/>
          </a:xfrm>
          <a:prstGeom prst="rect">
            <a:avLst/>
          </a:prstGeom>
        </p:spPr>
      </p:pic>
      <p:sp>
        <p:nvSpPr>
          <p:cNvPr id="6" name="TextBox 5">
            <a:extLst>
              <a:ext uri="{FF2B5EF4-FFF2-40B4-BE49-F238E27FC236}">
                <a16:creationId xmlns:a16="http://schemas.microsoft.com/office/drawing/2014/main" xmlns="" id="{9F19F964-E00C-C145-8196-8257ED3F14AF}"/>
              </a:ext>
            </a:extLst>
          </p:cNvPr>
          <p:cNvSpPr txBox="1"/>
          <p:nvPr/>
        </p:nvSpPr>
        <p:spPr>
          <a:xfrm>
            <a:off x="3134885" y="1183042"/>
            <a:ext cx="593427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Ten Essentials for Remote Learning</a:t>
            </a:r>
          </a:p>
        </p:txBody>
      </p:sp>
      <p:pic>
        <p:nvPicPr>
          <p:cNvPr id="7" name="Picture 6">
            <a:extLst>
              <a:ext uri="{FF2B5EF4-FFF2-40B4-BE49-F238E27FC236}">
                <a16:creationId xmlns:a16="http://schemas.microsoft.com/office/drawing/2014/main" xmlns="" id="{E75772FB-9AD3-8B4C-8A00-AEB00525F926}"/>
              </a:ext>
            </a:extLst>
          </p:cNvPr>
          <p:cNvPicPr>
            <a:picLocks noChangeAspect="1"/>
          </p:cNvPicPr>
          <p:nvPr/>
        </p:nvPicPr>
        <p:blipFill>
          <a:blip r:embed="rId4"/>
          <a:stretch>
            <a:fillRect/>
          </a:stretch>
        </p:blipFill>
        <p:spPr>
          <a:xfrm>
            <a:off x="133350" y="1657350"/>
            <a:ext cx="11925300" cy="3543300"/>
          </a:xfrm>
          <a:prstGeom prst="rect">
            <a:avLst/>
          </a:prstGeom>
        </p:spPr>
      </p:pic>
      <p:sp>
        <p:nvSpPr>
          <p:cNvPr id="8" name="Rectangle 7"/>
          <p:cNvSpPr/>
          <p:nvPr/>
        </p:nvSpPr>
        <p:spPr>
          <a:xfrm>
            <a:off x="422694" y="1937268"/>
            <a:ext cx="5796951" cy="30066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6762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080512"/>
            <a:ext cx="12356307" cy="3785652"/>
          </a:xfrm>
          <a:prstGeom prst="rect">
            <a:avLst/>
          </a:prstGeom>
          <a:solidFill>
            <a:schemeClr val="bg1">
              <a:alpha val="62000"/>
            </a:schemeClr>
          </a:solidFill>
        </p:spPr>
        <p:txBody>
          <a:bodyPr wrap="square" rtlCol="0">
            <a:spAutoFit/>
          </a:bodyPr>
          <a:lstStyle/>
          <a:p>
            <a:pPr algn="ctr"/>
            <a:r>
              <a:rPr lang="en-US" sz="3200" b="1" dirty="0">
                <a:solidFill>
                  <a:prstClr val="black"/>
                </a:solidFill>
                <a:effectLst>
                  <a:outerShdw blurRad="38100" dist="38100" dir="2700000" algn="tl">
                    <a:srgbClr val="000000">
                      <a:alpha val="43137"/>
                    </a:srgbClr>
                  </a:outerShdw>
                </a:effectLst>
              </a:rPr>
              <a:t>Keynote </a:t>
            </a:r>
            <a:r>
              <a:rPr lang="en-US" sz="3200" b="1" dirty="0" smtClean="0">
                <a:solidFill>
                  <a:prstClr val="black"/>
                </a:solidFill>
                <a:effectLst>
                  <a:outerShdw blurRad="38100" dist="38100" dir="2700000" algn="tl">
                    <a:srgbClr val="000000">
                      <a:alpha val="43137"/>
                    </a:srgbClr>
                  </a:outerShdw>
                </a:effectLst>
              </a:rPr>
              <a:t>Address</a:t>
            </a:r>
          </a:p>
          <a:p>
            <a:pPr algn="ctr"/>
            <a:r>
              <a:rPr lang="en-US" sz="2800" b="1" dirty="0" smtClean="0">
                <a:solidFill>
                  <a:prstClr val="black"/>
                </a:solidFill>
                <a:effectLst>
                  <a:outerShdw blurRad="38100" dist="38100" dir="2700000" algn="tl">
                    <a:srgbClr val="000000">
                      <a:alpha val="43137"/>
                    </a:srgbClr>
                  </a:outerShdw>
                </a:effectLst>
              </a:rPr>
              <a:t>"The </a:t>
            </a:r>
            <a:r>
              <a:rPr lang="en-US" sz="2800" b="1" dirty="0">
                <a:solidFill>
                  <a:prstClr val="black"/>
                </a:solidFill>
                <a:effectLst>
                  <a:outerShdw blurRad="38100" dist="38100" dir="2700000" algn="tl">
                    <a:srgbClr val="000000">
                      <a:alpha val="43137"/>
                    </a:srgbClr>
                  </a:outerShdw>
                </a:effectLst>
              </a:rPr>
              <a:t>Impact of the Coronavirus on our Children and our Schools"</a:t>
            </a:r>
          </a:p>
          <a:p>
            <a:pPr algn="ctr"/>
            <a:r>
              <a:rPr lang="en-US" sz="2800" b="1" dirty="0">
                <a:solidFill>
                  <a:prstClr val="black"/>
                </a:solidFill>
                <a:effectLst>
                  <a:outerShdw blurRad="38100" dist="38100" dir="2700000" algn="tl">
                    <a:srgbClr val="000000">
                      <a:alpha val="43137"/>
                    </a:srgbClr>
                  </a:outerShdw>
                </a:effectLst>
              </a:rPr>
              <a:t>Illinois Council for Children with Behavioral Disorders</a:t>
            </a:r>
          </a:p>
          <a:p>
            <a:pPr algn="ctr"/>
            <a:endParaRPr lang="en-US" sz="3200" b="1" dirty="0" smtClean="0">
              <a:solidFill>
                <a:prstClr val="black"/>
              </a:solidFill>
              <a:effectLst>
                <a:outerShdw blurRad="38100" dist="38100" dir="2700000" algn="tl">
                  <a:srgbClr val="000000">
                    <a:alpha val="43137"/>
                  </a:srgbClr>
                </a:outerShdw>
              </a:effectLst>
            </a:endParaRPr>
          </a:p>
          <a:p>
            <a:pPr algn="ctr"/>
            <a:endParaRPr lang="en-US" sz="3200" b="1" dirty="0">
              <a:solidFill>
                <a:prstClr val="black"/>
              </a:solidFill>
              <a:effectLst>
                <a:outerShdw blurRad="38100" dist="38100" dir="2700000" algn="tl">
                  <a:srgbClr val="000000">
                    <a:alpha val="43137"/>
                  </a:srgbClr>
                </a:outerShdw>
              </a:effectLst>
            </a:endParaRPr>
          </a:p>
          <a:p>
            <a:pPr algn="ctr"/>
            <a:r>
              <a:rPr lang="en-US" sz="3200" b="1" dirty="0">
                <a:solidFill>
                  <a:prstClr val="black"/>
                </a:solidFill>
                <a:effectLst>
                  <a:outerShdw blurRad="38100" dist="38100" dir="2700000" algn="tl">
                    <a:srgbClr val="000000">
                      <a:alpha val="43137"/>
                    </a:srgbClr>
                  </a:outerShdw>
                </a:effectLst>
              </a:rPr>
              <a:t>Dr. Dean Cantu</a:t>
            </a:r>
          </a:p>
          <a:p>
            <a:pPr algn="ctr"/>
            <a:r>
              <a:rPr lang="en-US" sz="2800" b="1" dirty="0">
                <a:solidFill>
                  <a:prstClr val="black"/>
                </a:solidFill>
                <a:effectLst>
                  <a:outerShdw blurRad="38100" dist="38100" dir="2700000" algn="tl">
                    <a:srgbClr val="000000">
                      <a:alpha val="43137"/>
                    </a:srgbClr>
                  </a:outerShdw>
                </a:effectLst>
              </a:rPr>
              <a:t>Associate Dean and Director, Department of Education, Counseling, </a:t>
            </a:r>
            <a:r>
              <a:rPr lang="en-US" sz="2800" b="1" dirty="0" smtClean="0">
                <a:solidFill>
                  <a:prstClr val="black"/>
                </a:solidFill>
                <a:effectLst>
                  <a:outerShdw blurRad="38100" dist="38100" dir="2700000" algn="tl">
                    <a:srgbClr val="000000">
                      <a:alpha val="43137"/>
                    </a:srgbClr>
                  </a:outerShdw>
                </a:effectLst>
              </a:rPr>
              <a:t>&amp; </a:t>
            </a:r>
            <a:r>
              <a:rPr lang="en-US" sz="2800" b="1" dirty="0">
                <a:solidFill>
                  <a:prstClr val="black"/>
                </a:solidFill>
                <a:effectLst>
                  <a:outerShdw blurRad="38100" dist="38100" dir="2700000" algn="tl">
                    <a:srgbClr val="000000">
                      <a:alpha val="43137"/>
                    </a:srgbClr>
                  </a:outerShdw>
                </a:effectLst>
              </a:rPr>
              <a:t>Leadership</a:t>
            </a:r>
          </a:p>
          <a:p>
            <a:pPr algn="ctr"/>
            <a:r>
              <a:rPr lang="en-US" sz="2800" b="1" dirty="0">
                <a:solidFill>
                  <a:prstClr val="black"/>
                </a:solidFill>
                <a:effectLst>
                  <a:outerShdw blurRad="38100" dist="38100" dir="2700000" algn="tl">
                    <a:srgbClr val="000000">
                      <a:alpha val="43137"/>
                    </a:srgbClr>
                  </a:outerShdw>
                </a:effectLst>
              </a:rPr>
              <a:t>Bradley University</a:t>
            </a:r>
          </a:p>
        </p:txBody>
      </p:sp>
      <p:pic>
        <p:nvPicPr>
          <p:cNvPr id="18434" name="Picture 2" descr="http://rockcastle.kyschools.us/wp-content/uploads/2020/06/Why-coming-to-school-is-cool-1.jpg"/>
          <p:cNvPicPr>
            <a:picLocks noChangeAspect="1" noChangeArrowheads="1"/>
          </p:cNvPicPr>
          <p:nvPr/>
        </p:nvPicPr>
        <p:blipFill rotWithShape="1">
          <a:blip r:embed="rId3">
            <a:extLst>
              <a:ext uri="{28A0092B-C50C-407E-A947-70E740481C1C}">
                <a14:useLocalDpi xmlns:a14="http://schemas.microsoft.com/office/drawing/2010/main" val="0"/>
              </a:ext>
            </a:extLst>
          </a:blip>
          <a:srcRect t="4986"/>
          <a:stretch/>
        </p:blipFill>
        <p:spPr bwMode="auto">
          <a:xfrm>
            <a:off x="4054416" y="15525"/>
            <a:ext cx="4187337" cy="30034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 y="2749"/>
            <a:ext cx="4054414" cy="3016208"/>
          </a:xfrm>
          <a:prstGeom prst="rect">
            <a:avLst/>
          </a:prstGeom>
        </p:spPr>
      </p:pic>
      <p:pic>
        <p:nvPicPr>
          <p:cNvPr id="3" name="Picture 2"/>
          <p:cNvPicPr>
            <a:picLocks noChangeAspect="1"/>
          </p:cNvPicPr>
          <p:nvPr/>
        </p:nvPicPr>
        <p:blipFill>
          <a:blip r:embed="rId5"/>
          <a:stretch>
            <a:fillRect/>
          </a:stretch>
        </p:blipFill>
        <p:spPr>
          <a:xfrm>
            <a:off x="8241753" y="20752"/>
            <a:ext cx="3950247" cy="3059760"/>
          </a:xfrm>
          <a:prstGeom prst="rect">
            <a:avLst/>
          </a:prstGeom>
        </p:spPr>
      </p:pic>
    </p:spTree>
    <p:extLst>
      <p:ext uri="{BB962C8B-B14F-4D97-AF65-F5344CB8AC3E}">
        <p14:creationId xmlns:p14="http://schemas.microsoft.com/office/powerpoint/2010/main" val="3042635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6882" y="0"/>
            <a:ext cx="6117028" cy="1039237"/>
          </a:xfrm>
          <a:prstGeom prst="rect">
            <a:avLst/>
          </a:prstGeom>
        </p:spPr>
      </p:pic>
      <p:sp>
        <p:nvSpPr>
          <p:cNvPr id="3" name="Rectangle 2"/>
          <p:cNvSpPr/>
          <p:nvPr/>
        </p:nvSpPr>
        <p:spPr>
          <a:xfrm>
            <a:off x="-60385" y="6488668"/>
            <a:ext cx="12189125" cy="369332"/>
          </a:xfrm>
          <a:prstGeom prst="rect">
            <a:avLst/>
          </a:prstGeom>
        </p:spPr>
        <p:txBody>
          <a:bodyPr wrap="square">
            <a:spAutoFit/>
          </a:bodyPr>
          <a:lstStyle/>
          <a:p>
            <a:pPr algn="ctr"/>
            <a:r>
              <a:rPr lang="en-US" dirty="0">
                <a:solidFill>
                  <a:prstClr val="black"/>
                </a:solidFill>
                <a:hlinkClick r:id="rId3"/>
              </a:rPr>
              <a:t>http://hdl.handle.net/2027/spo.6680flu.0003.866</a:t>
            </a:r>
            <a:r>
              <a:rPr lang="en-US" dirty="0">
                <a:solidFill>
                  <a:prstClr val="black"/>
                </a:solidFill>
              </a:rPr>
              <a:t> </a:t>
            </a:r>
          </a:p>
        </p:txBody>
      </p:sp>
      <p:pic>
        <p:nvPicPr>
          <p:cNvPr id="4" name="Picture 3"/>
          <p:cNvPicPr>
            <a:picLocks noChangeAspect="1"/>
          </p:cNvPicPr>
          <p:nvPr/>
        </p:nvPicPr>
        <p:blipFill>
          <a:blip r:embed="rId4"/>
          <a:stretch>
            <a:fillRect/>
          </a:stretch>
        </p:blipFill>
        <p:spPr>
          <a:xfrm>
            <a:off x="4913988" y="974520"/>
            <a:ext cx="2035499" cy="5354577"/>
          </a:xfrm>
          <a:prstGeom prst="rect">
            <a:avLst/>
          </a:prstGeom>
        </p:spPr>
      </p:pic>
      <p:sp>
        <p:nvSpPr>
          <p:cNvPr id="5" name="Rectangle 4"/>
          <p:cNvSpPr/>
          <p:nvPr/>
        </p:nvSpPr>
        <p:spPr>
          <a:xfrm>
            <a:off x="7938638" y="4926008"/>
            <a:ext cx="2550543" cy="646331"/>
          </a:xfrm>
          <a:prstGeom prst="rect">
            <a:avLst/>
          </a:prstGeom>
        </p:spPr>
        <p:txBody>
          <a:bodyPr wrap="square">
            <a:spAutoFit/>
          </a:bodyPr>
          <a:lstStyle/>
          <a:p>
            <a:pPr fontAlgn="base"/>
            <a:r>
              <a:rPr lang="en-US" i="1" dirty="0">
                <a:solidFill>
                  <a:srgbClr val="231F20"/>
                </a:solidFill>
                <a:latin typeface="inherit"/>
              </a:rPr>
              <a:t>Rocky Mountain News</a:t>
            </a:r>
            <a:endParaRPr lang="en-US" dirty="0">
              <a:solidFill>
                <a:srgbClr val="231F20"/>
              </a:solidFill>
              <a:latin typeface="Georgia" panose="02040502050405020303" pitchFamily="18" charset="0"/>
            </a:endParaRPr>
          </a:p>
          <a:p>
            <a:pPr fontAlgn="base"/>
            <a:r>
              <a:rPr lang="en-US" dirty="0">
                <a:solidFill>
                  <a:srgbClr val="231F20"/>
                </a:solidFill>
                <a:latin typeface="Georgia" panose="02040502050405020303" pitchFamily="18" charset="0"/>
              </a:rPr>
              <a:t>November 9, 1918, p. 4</a:t>
            </a:r>
          </a:p>
        </p:txBody>
      </p:sp>
      <p:pic>
        <p:nvPicPr>
          <p:cNvPr id="6" name="Picture 2" descr="https://www.washingtonpost.com/resizer/cnR_NDs4-uq_374sZcSn5ZD7GhU=/300x0/arc-anglerfish-washpost-prod-washpost.s3.amazonaws.com/public/UBGAOZEROAI6VIF4J2NNJBTN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423" y="1378188"/>
            <a:ext cx="4493105" cy="2995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26" y="1198808"/>
            <a:ext cx="3452111" cy="461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13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6882" y="0"/>
            <a:ext cx="6117028" cy="1039237"/>
          </a:xfrm>
          <a:prstGeom prst="rect">
            <a:avLst/>
          </a:prstGeom>
        </p:spPr>
      </p:pic>
      <p:sp>
        <p:nvSpPr>
          <p:cNvPr id="3" name="Rectangle 2"/>
          <p:cNvSpPr/>
          <p:nvPr/>
        </p:nvSpPr>
        <p:spPr>
          <a:xfrm>
            <a:off x="7108167" y="6488668"/>
            <a:ext cx="5020574" cy="369332"/>
          </a:xfrm>
          <a:prstGeom prst="rect">
            <a:avLst/>
          </a:prstGeom>
        </p:spPr>
        <p:txBody>
          <a:bodyPr wrap="square">
            <a:spAutoFit/>
          </a:bodyPr>
          <a:lstStyle/>
          <a:p>
            <a:pPr algn="ctr"/>
            <a:r>
              <a:rPr lang="en-US" dirty="0">
                <a:solidFill>
                  <a:prstClr val="black"/>
                </a:solidFill>
                <a:hlinkClick r:id="rId3"/>
              </a:rPr>
              <a:t>https://quod.lib.umich.edu/f/flu/8620flu.0011.268</a:t>
            </a:r>
            <a:endParaRPr lang="en-US" dirty="0">
              <a:solidFill>
                <a:prstClr val="black"/>
              </a:solidFill>
            </a:endParaRPr>
          </a:p>
        </p:txBody>
      </p:sp>
      <p:pic>
        <p:nvPicPr>
          <p:cNvPr id="4" name="Picture 3"/>
          <p:cNvPicPr>
            <a:picLocks noChangeAspect="1"/>
          </p:cNvPicPr>
          <p:nvPr/>
        </p:nvPicPr>
        <p:blipFill>
          <a:blip r:embed="rId4"/>
          <a:stretch>
            <a:fillRect/>
          </a:stretch>
        </p:blipFill>
        <p:spPr>
          <a:xfrm>
            <a:off x="8720354" y="1138687"/>
            <a:ext cx="1978249" cy="5349981"/>
          </a:xfrm>
          <a:prstGeom prst="rect">
            <a:avLst/>
          </a:prstGeom>
        </p:spPr>
      </p:pic>
      <p:sp>
        <p:nvSpPr>
          <p:cNvPr id="5" name="Rectangle 4"/>
          <p:cNvSpPr/>
          <p:nvPr/>
        </p:nvSpPr>
        <p:spPr>
          <a:xfrm>
            <a:off x="9290648" y="34505"/>
            <a:ext cx="2674189" cy="923330"/>
          </a:xfrm>
          <a:prstGeom prst="rect">
            <a:avLst/>
          </a:prstGeom>
        </p:spPr>
        <p:txBody>
          <a:bodyPr wrap="square">
            <a:spAutoFit/>
          </a:bodyPr>
          <a:lstStyle/>
          <a:p>
            <a:pPr fontAlgn="base"/>
            <a:r>
              <a:rPr lang="en-US" i="1" dirty="0">
                <a:solidFill>
                  <a:srgbClr val="231F20"/>
                </a:solidFill>
                <a:latin typeface="inherit"/>
              </a:rPr>
              <a:t>The Spokesman-Review</a:t>
            </a:r>
          </a:p>
          <a:p>
            <a:pPr fontAlgn="base"/>
            <a:r>
              <a:rPr lang="en-US" i="1" dirty="0">
                <a:solidFill>
                  <a:srgbClr val="231F20"/>
                </a:solidFill>
                <a:latin typeface="inherit"/>
              </a:rPr>
              <a:t>Spokane, Washington</a:t>
            </a:r>
            <a:endParaRPr lang="en-US" dirty="0">
              <a:solidFill>
                <a:srgbClr val="231F20"/>
              </a:solidFill>
              <a:latin typeface="Georgia" panose="02040502050405020303" pitchFamily="18" charset="0"/>
            </a:endParaRPr>
          </a:p>
          <a:p>
            <a:pPr fontAlgn="base"/>
            <a:r>
              <a:rPr lang="en-US" dirty="0">
                <a:solidFill>
                  <a:srgbClr val="231F20"/>
                </a:solidFill>
                <a:latin typeface="Georgia" panose="02040502050405020303" pitchFamily="18" charset="0"/>
              </a:rPr>
              <a:t>November 12, 1918, p. 7</a:t>
            </a:r>
          </a:p>
        </p:txBody>
      </p:sp>
      <p:pic>
        <p:nvPicPr>
          <p:cNvPr id="6" name="Picture 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117" y="1107144"/>
            <a:ext cx="4743911" cy="556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34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6882" y="0"/>
            <a:ext cx="6117028" cy="1039237"/>
          </a:xfrm>
          <a:prstGeom prst="rect">
            <a:avLst/>
          </a:prstGeom>
        </p:spPr>
      </p:pic>
      <p:sp>
        <p:nvSpPr>
          <p:cNvPr id="3" name="Rectangle 2"/>
          <p:cNvSpPr/>
          <p:nvPr/>
        </p:nvSpPr>
        <p:spPr>
          <a:xfrm>
            <a:off x="7254815" y="6488668"/>
            <a:ext cx="4873925" cy="276999"/>
          </a:xfrm>
          <a:prstGeom prst="rect">
            <a:avLst/>
          </a:prstGeom>
        </p:spPr>
        <p:txBody>
          <a:bodyPr wrap="square">
            <a:spAutoFit/>
          </a:bodyPr>
          <a:lstStyle/>
          <a:p>
            <a:pPr algn="ctr"/>
            <a:r>
              <a:rPr lang="en-US" sz="1200" dirty="0">
                <a:solidFill>
                  <a:prstClr val="black"/>
                </a:solidFill>
                <a:hlinkClick r:id="rId3"/>
              </a:rPr>
              <a:t>https://quod.lib.umich.edu/f/flu/6540flu.0006.456</a:t>
            </a:r>
            <a:r>
              <a:rPr lang="en-US" sz="1200" dirty="0">
                <a:solidFill>
                  <a:prstClr val="black"/>
                </a:solidFill>
              </a:rPr>
              <a:t> </a:t>
            </a:r>
          </a:p>
        </p:txBody>
      </p:sp>
      <p:pic>
        <p:nvPicPr>
          <p:cNvPr id="4" name="Picture 3"/>
          <p:cNvPicPr>
            <a:picLocks noChangeAspect="1"/>
          </p:cNvPicPr>
          <p:nvPr/>
        </p:nvPicPr>
        <p:blipFill>
          <a:blip r:embed="rId4"/>
          <a:stretch>
            <a:fillRect/>
          </a:stretch>
        </p:blipFill>
        <p:spPr>
          <a:xfrm>
            <a:off x="8339497" y="983218"/>
            <a:ext cx="2638425" cy="5505450"/>
          </a:xfrm>
          <a:prstGeom prst="rect">
            <a:avLst/>
          </a:prstGeom>
        </p:spPr>
      </p:pic>
      <p:sp>
        <p:nvSpPr>
          <p:cNvPr id="5" name="Rectangle 4"/>
          <p:cNvSpPr/>
          <p:nvPr/>
        </p:nvSpPr>
        <p:spPr>
          <a:xfrm>
            <a:off x="9098891" y="196452"/>
            <a:ext cx="3249283" cy="646331"/>
          </a:xfrm>
          <a:prstGeom prst="rect">
            <a:avLst/>
          </a:prstGeom>
        </p:spPr>
        <p:txBody>
          <a:bodyPr wrap="square">
            <a:spAutoFit/>
          </a:bodyPr>
          <a:lstStyle/>
          <a:p>
            <a:pPr fontAlgn="base"/>
            <a:r>
              <a:rPr lang="en-US" i="1" dirty="0">
                <a:solidFill>
                  <a:srgbClr val="231F20"/>
                </a:solidFill>
                <a:latin typeface="inherit"/>
              </a:rPr>
              <a:t>Minneapolis Morning Tribune</a:t>
            </a:r>
            <a:endParaRPr lang="en-US" dirty="0">
              <a:solidFill>
                <a:srgbClr val="231F20"/>
              </a:solidFill>
              <a:latin typeface="Georgia" panose="02040502050405020303" pitchFamily="18" charset="0"/>
            </a:endParaRPr>
          </a:p>
          <a:p>
            <a:pPr fontAlgn="base"/>
            <a:r>
              <a:rPr lang="en-US" dirty="0">
                <a:solidFill>
                  <a:srgbClr val="231F20"/>
                </a:solidFill>
                <a:latin typeface="Georgia" panose="02040502050405020303" pitchFamily="18" charset="0"/>
              </a:rPr>
              <a:t>November 16, 1918, p. 22</a:t>
            </a:r>
          </a:p>
        </p:txBody>
      </p:sp>
      <p:pic>
        <p:nvPicPr>
          <p:cNvPr id="7" name="Picture 2" descr="https://www.washingtonpost.com/resizer/oAwqigpmLSMbOlb5kIOTOD6Zyzs=/1024x0/arc-anglerfish-washpost-prod-washpost.s3.amazonaws.com/public/ZPEZJOERO4I6VIF4J2NNJBTN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980" y="1431985"/>
            <a:ext cx="8112665" cy="45633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6431" y="6478286"/>
            <a:ext cx="7453222" cy="400110"/>
          </a:xfrm>
          <a:prstGeom prst="rect">
            <a:avLst/>
          </a:prstGeom>
        </p:spPr>
        <p:txBody>
          <a:bodyPr wrap="square">
            <a:spAutoFit/>
          </a:bodyPr>
          <a:lstStyle/>
          <a:p>
            <a:r>
              <a:rPr lang="en-US" sz="1000" dirty="0">
                <a:solidFill>
                  <a:prstClr val="black"/>
                </a:solidFill>
                <a:hlinkClick r:id="rId6"/>
              </a:rPr>
              <a:t>https://www.washingtonpost.com/lifestyle/kidspost/school-during-the-1918-spanish-flu-pandemic/2020/05/12/7d606c90-7f32-11ea-9040-68981f488eed_story.html</a:t>
            </a:r>
            <a:endParaRPr lang="en-US" sz="1000" dirty="0">
              <a:solidFill>
                <a:prstClr val="black"/>
              </a:solidFill>
            </a:endParaRPr>
          </a:p>
        </p:txBody>
      </p:sp>
    </p:spTree>
    <p:extLst>
      <p:ext uri="{BB962C8B-B14F-4D97-AF65-F5344CB8AC3E}">
        <p14:creationId xmlns:p14="http://schemas.microsoft.com/office/powerpoint/2010/main" val="667723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6882" y="0"/>
            <a:ext cx="6117028" cy="1039237"/>
          </a:xfrm>
          <a:prstGeom prst="rect">
            <a:avLst/>
          </a:prstGeom>
        </p:spPr>
      </p:pic>
      <p:sp>
        <p:nvSpPr>
          <p:cNvPr id="3" name="Rectangle 2"/>
          <p:cNvSpPr/>
          <p:nvPr/>
        </p:nvSpPr>
        <p:spPr>
          <a:xfrm>
            <a:off x="-60385" y="6488668"/>
            <a:ext cx="12189125" cy="369332"/>
          </a:xfrm>
          <a:prstGeom prst="rect">
            <a:avLst/>
          </a:prstGeom>
        </p:spPr>
        <p:txBody>
          <a:bodyPr wrap="square">
            <a:spAutoFit/>
          </a:bodyPr>
          <a:lstStyle/>
          <a:p>
            <a:pPr algn="ctr"/>
            <a:r>
              <a:rPr lang="en-US" dirty="0">
                <a:solidFill>
                  <a:prstClr val="black"/>
                </a:solidFill>
                <a:hlinkClick r:id="rId3"/>
              </a:rPr>
              <a:t>https://quod.lib.umich.edu/f/flu/9070flu.0004.709</a:t>
            </a:r>
            <a:endParaRPr lang="en-US" dirty="0">
              <a:solidFill>
                <a:prstClr val="black"/>
              </a:solidFill>
            </a:endParaRPr>
          </a:p>
        </p:txBody>
      </p:sp>
      <p:pic>
        <p:nvPicPr>
          <p:cNvPr id="4" name="Picture 3"/>
          <p:cNvPicPr>
            <a:picLocks noChangeAspect="1"/>
          </p:cNvPicPr>
          <p:nvPr/>
        </p:nvPicPr>
        <p:blipFill>
          <a:blip r:embed="rId4"/>
          <a:stretch>
            <a:fillRect/>
          </a:stretch>
        </p:blipFill>
        <p:spPr>
          <a:xfrm>
            <a:off x="5242842" y="1148918"/>
            <a:ext cx="1950287" cy="5339750"/>
          </a:xfrm>
          <a:prstGeom prst="rect">
            <a:avLst/>
          </a:prstGeom>
        </p:spPr>
      </p:pic>
      <p:sp>
        <p:nvSpPr>
          <p:cNvPr id="5" name="Rectangle 4"/>
          <p:cNvSpPr/>
          <p:nvPr/>
        </p:nvSpPr>
        <p:spPr>
          <a:xfrm>
            <a:off x="7645879" y="5732656"/>
            <a:ext cx="2507411" cy="646331"/>
          </a:xfrm>
          <a:prstGeom prst="rect">
            <a:avLst/>
          </a:prstGeom>
        </p:spPr>
        <p:txBody>
          <a:bodyPr wrap="square">
            <a:spAutoFit/>
          </a:bodyPr>
          <a:lstStyle/>
          <a:p>
            <a:pPr fontAlgn="base"/>
            <a:r>
              <a:rPr lang="en-US" i="1" dirty="0">
                <a:solidFill>
                  <a:srgbClr val="231F20"/>
                </a:solidFill>
                <a:latin typeface="inherit"/>
              </a:rPr>
              <a:t>Grand Rapids Herald</a:t>
            </a:r>
            <a:endParaRPr lang="en-US" dirty="0">
              <a:solidFill>
                <a:srgbClr val="231F20"/>
              </a:solidFill>
              <a:latin typeface="Georgia" panose="02040502050405020303" pitchFamily="18" charset="0"/>
            </a:endParaRPr>
          </a:p>
          <a:p>
            <a:pPr fontAlgn="base"/>
            <a:r>
              <a:rPr lang="en-US" dirty="0">
                <a:solidFill>
                  <a:srgbClr val="231F20"/>
                </a:solidFill>
                <a:latin typeface="Georgia" panose="02040502050405020303" pitchFamily="18" charset="0"/>
              </a:rPr>
              <a:t>December 9, 1918, p. 3</a:t>
            </a:r>
          </a:p>
        </p:txBody>
      </p:sp>
      <p:pic>
        <p:nvPicPr>
          <p:cNvPr id="6" name="Picture 6"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31" y="2089336"/>
            <a:ext cx="4610169" cy="259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11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6882" y="0"/>
            <a:ext cx="6117028" cy="1039237"/>
          </a:xfrm>
          <a:prstGeom prst="rect">
            <a:avLst/>
          </a:prstGeom>
        </p:spPr>
      </p:pic>
      <p:sp>
        <p:nvSpPr>
          <p:cNvPr id="3" name="Rectangle 2"/>
          <p:cNvSpPr/>
          <p:nvPr/>
        </p:nvSpPr>
        <p:spPr>
          <a:xfrm>
            <a:off x="7047781" y="6488668"/>
            <a:ext cx="5080959" cy="369332"/>
          </a:xfrm>
          <a:prstGeom prst="rect">
            <a:avLst/>
          </a:prstGeom>
        </p:spPr>
        <p:txBody>
          <a:bodyPr wrap="square">
            <a:spAutoFit/>
          </a:bodyPr>
          <a:lstStyle/>
          <a:p>
            <a:pPr algn="ctr"/>
            <a:r>
              <a:rPr lang="en-US" dirty="0">
                <a:solidFill>
                  <a:prstClr val="black"/>
                </a:solidFill>
                <a:hlinkClick r:id="rId3"/>
              </a:rPr>
              <a:t>https://quod.lib.umich.edu/f/flu/5510flu.0008.155</a:t>
            </a:r>
            <a:r>
              <a:rPr lang="en-US" dirty="0">
                <a:solidFill>
                  <a:prstClr val="black"/>
                </a:solidFill>
              </a:rPr>
              <a:t> </a:t>
            </a:r>
          </a:p>
        </p:txBody>
      </p:sp>
      <p:pic>
        <p:nvPicPr>
          <p:cNvPr id="5" name="Picture 4"/>
          <p:cNvPicPr>
            <a:picLocks noChangeAspect="1"/>
          </p:cNvPicPr>
          <p:nvPr/>
        </p:nvPicPr>
        <p:blipFill>
          <a:blip r:embed="rId4"/>
          <a:stretch>
            <a:fillRect/>
          </a:stretch>
        </p:blipFill>
        <p:spPr>
          <a:xfrm>
            <a:off x="8333206" y="1129963"/>
            <a:ext cx="2924175" cy="5267979"/>
          </a:xfrm>
          <a:prstGeom prst="rect">
            <a:avLst/>
          </a:prstGeom>
        </p:spPr>
      </p:pic>
      <p:sp>
        <p:nvSpPr>
          <p:cNvPr id="6" name="Rectangle 5"/>
          <p:cNvSpPr/>
          <p:nvPr/>
        </p:nvSpPr>
        <p:spPr>
          <a:xfrm>
            <a:off x="9483306" y="196452"/>
            <a:ext cx="2498785" cy="646331"/>
          </a:xfrm>
          <a:prstGeom prst="rect">
            <a:avLst/>
          </a:prstGeom>
        </p:spPr>
        <p:txBody>
          <a:bodyPr wrap="square">
            <a:spAutoFit/>
          </a:bodyPr>
          <a:lstStyle/>
          <a:p>
            <a:pPr fontAlgn="base"/>
            <a:r>
              <a:rPr lang="en-US" i="1" dirty="0">
                <a:solidFill>
                  <a:srgbClr val="231F20"/>
                </a:solidFill>
                <a:latin typeface="inherit"/>
              </a:rPr>
              <a:t>Oregon Daily Journal</a:t>
            </a:r>
            <a:endParaRPr lang="en-US" dirty="0">
              <a:solidFill>
                <a:srgbClr val="231F20"/>
              </a:solidFill>
              <a:latin typeface="Georgia" panose="02040502050405020303" pitchFamily="18" charset="0"/>
            </a:endParaRPr>
          </a:p>
          <a:p>
            <a:pPr fontAlgn="base"/>
            <a:r>
              <a:rPr lang="en-US" dirty="0">
                <a:solidFill>
                  <a:srgbClr val="231F20"/>
                </a:solidFill>
                <a:latin typeface="Georgia" panose="02040502050405020303" pitchFamily="18" charset="0"/>
              </a:rPr>
              <a:t>January 17, 1919, p. 6</a:t>
            </a:r>
          </a:p>
        </p:txBody>
      </p:sp>
      <p:pic>
        <p:nvPicPr>
          <p:cNvPr id="7" name="Picture 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87" y="1354348"/>
            <a:ext cx="7910376" cy="449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8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 clipping from the Chillicothe Gazette on Wednesday, Oct 2 1918 which shows a letter from then superintendent of schools F.J. Pr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11" y="1776412"/>
            <a:ext cx="5775714" cy="44173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3246" y="6499224"/>
            <a:ext cx="12059728" cy="369332"/>
          </a:xfrm>
          <a:prstGeom prst="rect">
            <a:avLst/>
          </a:prstGeom>
        </p:spPr>
        <p:txBody>
          <a:bodyPr wrap="square">
            <a:spAutoFit/>
          </a:bodyPr>
          <a:lstStyle/>
          <a:p>
            <a:r>
              <a:rPr lang="en-US" dirty="0">
                <a:solidFill>
                  <a:prstClr val="black"/>
                </a:solidFill>
                <a:hlinkClick r:id="rId3"/>
              </a:rPr>
              <a:t>https://www.chillicothegazette.com/story/news/2020/03/31/1918-spanish-influenza-and-schools/5093316002/</a:t>
            </a:r>
            <a:endParaRPr lang="en-US" dirty="0">
              <a:solidFill>
                <a:prstClr val="black"/>
              </a:solidFill>
            </a:endParaRPr>
          </a:p>
        </p:txBody>
      </p:sp>
      <p:pic>
        <p:nvPicPr>
          <p:cNvPr id="5" name="Picture 4"/>
          <p:cNvPicPr>
            <a:picLocks noChangeAspect="1"/>
          </p:cNvPicPr>
          <p:nvPr/>
        </p:nvPicPr>
        <p:blipFill>
          <a:blip r:embed="rId4"/>
          <a:stretch>
            <a:fillRect/>
          </a:stretch>
        </p:blipFill>
        <p:spPr>
          <a:xfrm>
            <a:off x="2135758" y="-38503"/>
            <a:ext cx="7696200" cy="781050"/>
          </a:xfrm>
          <a:prstGeom prst="rect">
            <a:avLst/>
          </a:prstGeom>
        </p:spPr>
      </p:pic>
      <p:pic>
        <p:nvPicPr>
          <p:cNvPr id="6" name="Picture 5"/>
          <p:cNvPicPr>
            <a:picLocks noChangeAspect="1"/>
          </p:cNvPicPr>
          <p:nvPr/>
        </p:nvPicPr>
        <p:blipFill>
          <a:blip r:embed="rId5"/>
          <a:stretch>
            <a:fillRect/>
          </a:stretch>
        </p:blipFill>
        <p:spPr>
          <a:xfrm>
            <a:off x="2324010" y="742547"/>
            <a:ext cx="6905625" cy="971550"/>
          </a:xfrm>
          <a:prstGeom prst="rect">
            <a:avLst/>
          </a:prstGeom>
        </p:spPr>
      </p:pic>
      <p:sp>
        <p:nvSpPr>
          <p:cNvPr id="7" name="Rectangle 6"/>
          <p:cNvSpPr/>
          <p:nvPr/>
        </p:nvSpPr>
        <p:spPr>
          <a:xfrm>
            <a:off x="0" y="6256080"/>
            <a:ext cx="12131615" cy="369332"/>
          </a:xfrm>
          <a:prstGeom prst="rect">
            <a:avLst/>
          </a:prstGeom>
        </p:spPr>
        <p:txBody>
          <a:bodyPr wrap="square">
            <a:spAutoFit/>
          </a:bodyPr>
          <a:lstStyle/>
          <a:p>
            <a:r>
              <a:rPr lang="en-US" b="1" dirty="0">
                <a:solidFill>
                  <a:prstClr val="black"/>
                </a:solidFill>
                <a:latin typeface="arial" panose="020B0604020202020204" pitchFamily="34" charset="0"/>
              </a:rPr>
              <a:t>Chillicothe Gazette on Wednesday, Oct 2 1918 - letter from then Superintendent of Schools F.J. </a:t>
            </a:r>
            <a:r>
              <a:rPr lang="en-US" b="1" dirty="0" err="1">
                <a:solidFill>
                  <a:prstClr val="black"/>
                </a:solidFill>
                <a:latin typeface="arial" panose="020B0604020202020204" pitchFamily="34" charset="0"/>
              </a:rPr>
              <a:t>Prout</a:t>
            </a:r>
            <a:r>
              <a:rPr lang="en-US" b="1" dirty="0">
                <a:solidFill>
                  <a:prstClr val="black"/>
                </a:solidFill>
                <a:latin typeface="arial" panose="020B0604020202020204" pitchFamily="34" charset="0"/>
              </a:rPr>
              <a:t>.</a:t>
            </a:r>
            <a:endParaRPr lang="en-US" dirty="0">
              <a:solidFill>
                <a:prstClr val="black"/>
              </a:solidFill>
            </a:endParaRPr>
          </a:p>
        </p:txBody>
      </p:sp>
      <p:sp>
        <p:nvSpPr>
          <p:cNvPr id="8" name="Rectangle 7"/>
          <p:cNvSpPr/>
          <p:nvPr/>
        </p:nvSpPr>
        <p:spPr>
          <a:xfrm>
            <a:off x="6487064" y="2203640"/>
            <a:ext cx="5592794" cy="3139321"/>
          </a:xfrm>
          <a:prstGeom prst="rect">
            <a:avLst/>
          </a:prstGeom>
        </p:spPr>
        <p:txBody>
          <a:bodyPr wrap="square">
            <a:spAutoFit/>
          </a:bodyPr>
          <a:lstStyle/>
          <a:p>
            <a:r>
              <a:rPr lang="en-US" sz="2400" dirty="0">
                <a:solidFill>
                  <a:prstClr val="black"/>
                </a:solidFill>
                <a:latin typeface="arial" panose="020B0604020202020204" pitchFamily="34" charset="0"/>
              </a:rPr>
              <a:t>I had a little bird,</a:t>
            </a:r>
          </a:p>
          <a:p>
            <a:r>
              <a:rPr lang="en-US" sz="2400" dirty="0">
                <a:solidFill>
                  <a:prstClr val="black"/>
                </a:solidFill>
                <a:latin typeface="arial" panose="020B0604020202020204" pitchFamily="34" charset="0"/>
              </a:rPr>
              <a:t>Its name was </a:t>
            </a:r>
            <a:r>
              <a:rPr lang="en-US" sz="2400" dirty="0" err="1">
                <a:solidFill>
                  <a:prstClr val="black"/>
                </a:solidFill>
                <a:latin typeface="arial" panose="020B0604020202020204" pitchFamily="34" charset="0"/>
              </a:rPr>
              <a:t>Enza</a:t>
            </a:r>
            <a:r>
              <a:rPr lang="en-US" sz="2400" dirty="0">
                <a:solidFill>
                  <a:prstClr val="black"/>
                </a:solidFill>
                <a:latin typeface="arial" panose="020B0604020202020204" pitchFamily="34" charset="0"/>
              </a:rPr>
              <a:t>.</a:t>
            </a:r>
          </a:p>
          <a:p>
            <a:r>
              <a:rPr lang="en-US" sz="2400" dirty="0">
                <a:solidFill>
                  <a:prstClr val="black"/>
                </a:solidFill>
                <a:latin typeface="arial" panose="020B0604020202020204" pitchFamily="34" charset="0"/>
              </a:rPr>
              <a:t>I opened the window,</a:t>
            </a:r>
          </a:p>
          <a:p>
            <a:r>
              <a:rPr lang="en-US" sz="2400" dirty="0">
                <a:solidFill>
                  <a:prstClr val="black"/>
                </a:solidFill>
                <a:latin typeface="arial" panose="020B0604020202020204" pitchFamily="34" charset="0"/>
              </a:rPr>
              <a:t>And in-flu-</a:t>
            </a:r>
            <a:r>
              <a:rPr lang="en-US" sz="2400" dirty="0" err="1">
                <a:solidFill>
                  <a:prstClr val="black"/>
                </a:solidFill>
                <a:latin typeface="arial" panose="020B0604020202020204" pitchFamily="34" charset="0"/>
              </a:rPr>
              <a:t>enza</a:t>
            </a:r>
            <a:r>
              <a:rPr lang="en-US" sz="2400" dirty="0">
                <a:solidFill>
                  <a:prstClr val="black"/>
                </a:solidFill>
                <a:latin typeface="arial" panose="020B0604020202020204" pitchFamily="34" charset="0"/>
              </a:rPr>
              <a:t>.</a:t>
            </a:r>
          </a:p>
          <a:p>
            <a:endParaRPr lang="en-US" dirty="0">
              <a:solidFill>
                <a:prstClr val="black"/>
              </a:solidFill>
              <a:latin typeface="arial" panose="020B0604020202020204" pitchFamily="34" charset="0"/>
            </a:endParaRPr>
          </a:p>
          <a:p>
            <a:r>
              <a:rPr lang="en-US" sz="1600" dirty="0">
                <a:solidFill>
                  <a:prstClr val="black"/>
                </a:solidFill>
                <a:latin typeface="arial" panose="020B0604020202020204" pitchFamily="34" charset="0"/>
              </a:rPr>
              <a:t>During the Spanish Influenza outbreak of 1918, children often sang this popular nursery rhyme to the melody of “Ring Around the Rosie” while jumping rope.</a:t>
            </a:r>
          </a:p>
          <a:p>
            <a:r>
              <a:rPr lang="en-US" dirty="0">
                <a:solidFill>
                  <a:srgbClr val="222222"/>
                </a:solidFill>
                <a:latin typeface="Arial" panose="020B0604020202020204" pitchFamily="34" charset="0"/>
              </a:rPr>
              <a:t/>
            </a:r>
            <a:br>
              <a:rPr lang="en-US" dirty="0">
                <a:solidFill>
                  <a:srgbClr val="222222"/>
                </a:solidFill>
                <a:latin typeface="Arial" panose="020B0604020202020204" pitchFamily="34" charset="0"/>
              </a:rPr>
            </a:br>
            <a:endParaRPr lang="en-US" dirty="0">
              <a:solidFill>
                <a:prstClr val="black"/>
              </a:solidFill>
            </a:endParaRPr>
          </a:p>
        </p:txBody>
      </p:sp>
    </p:spTree>
    <p:extLst>
      <p:ext uri="{BB962C8B-B14F-4D97-AF65-F5344CB8AC3E}">
        <p14:creationId xmlns:p14="http://schemas.microsoft.com/office/powerpoint/2010/main" val="33580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4307" y="5399912"/>
            <a:ext cx="12356307" cy="1138773"/>
          </a:xfrm>
          <a:prstGeom prst="rect">
            <a:avLst/>
          </a:prstGeom>
          <a:solidFill>
            <a:schemeClr val="bg1">
              <a:alpha val="62000"/>
            </a:schemeClr>
          </a:solid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COVID-19</a:t>
            </a:r>
          </a:p>
          <a:p>
            <a:pPr algn="ctr"/>
            <a:r>
              <a:rPr lang="en-US" sz="3200" b="1" dirty="0" smtClean="0">
                <a:solidFill>
                  <a:prstClr val="black"/>
                </a:solidFill>
                <a:effectLst>
                  <a:outerShdw blurRad="38100" dist="38100" dir="2700000" algn="tl">
                    <a:srgbClr val="000000">
                      <a:alpha val="43137"/>
                    </a:srgbClr>
                  </a:outerShdw>
                </a:effectLst>
              </a:rPr>
              <a:t>Coronavirus </a:t>
            </a:r>
            <a:r>
              <a:rPr lang="en-US" sz="3200" b="1" dirty="0" smtClean="0">
                <a:solidFill>
                  <a:prstClr val="black"/>
                </a:solidFill>
                <a:effectLst>
                  <a:outerShdw blurRad="38100" dist="38100" dir="2700000" algn="tl">
                    <a:srgbClr val="000000">
                      <a:alpha val="43137"/>
                    </a:srgbClr>
                  </a:outerShdw>
                </a:effectLst>
              </a:rPr>
              <a:t>Pandemic</a:t>
            </a:r>
            <a:endParaRPr lang="en-US" sz="3200" b="1" dirty="0">
              <a:solidFill>
                <a:prstClr val="black"/>
              </a:solidFill>
              <a:effectLst>
                <a:outerShdw blurRad="38100" dist="38100" dir="2700000" algn="tl">
                  <a:srgbClr val="000000">
                    <a:alpha val="43137"/>
                  </a:srgbClr>
                </a:outerShdw>
              </a:effectLst>
            </a:endParaRPr>
          </a:p>
        </p:txBody>
      </p:sp>
      <p:pic>
        <p:nvPicPr>
          <p:cNvPr id="10242" name="Picture 2" descr="Forest Service Coronavirus (Covid-19) Updates | US Forest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983" y="41808"/>
            <a:ext cx="5795892" cy="295334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ovid-19 - Calemard - Covid-19 - Face mask machines"/>
          <p:cNvPicPr>
            <a:picLocks noChangeAspect="1" noChangeArrowheads="1"/>
          </p:cNvPicPr>
          <p:nvPr/>
        </p:nvPicPr>
        <p:blipFill rotWithShape="1">
          <a:blip r:embed="rId4">
            <a:extLst>
              <a:ext uri="{28A0092B-C50C-407E-A947-70E740481C1C}">
                <a14:useLocalDpi xmlns:a14="http://schemas.microsoft.com/office/drawing/2010/main" val="0"/>
              </a:ext>
            </a:extLst>
          </a:blip>
          <a:srcRect l="32118" r="31090"/>
          <a:stretch/>
        </p:blipFill>
        <p:spPr bwMode="auto">
          <a:xfrm>
            <a:off x="4339087" y="0"/>
            <a:ext cx="2242868" cy="299515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olano County - Coronavirus"/>
          <p:cNvPicPr>
            <a:picLocks noChangeAspect="1" noChangeArrowheads="1"/>
          </p:cNvPicPr>
          <p:nvPr/>
        </p:nvPicPr>
        <p:blipFill rotWithShape="1">
          <a:blip r:embed="rId5">
            <a:extLst>
              <a:ext uri="{28A0092B-C50C-407E-A947-70E740481C1C}">
                <a14:useLocalDpi xmlns:a14="http://schemas.microsoft.com/office/drawing/2010/main" val="0"/>
              </a:ext>
            </a:extLst>
          </a:blip>
          <a:srcRect b="13716"/>
          <a:stretch/>
        </p:blipFill>
        <p:spPr bwMode="auto">
          <a:xfrm>
            <a:off x="1" y="-1"/>
            <a:ext cx="4339086" cy="303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611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390444"/>
          </a:xfrm>
          <a:prstGeom prst="rect">
            <a:avLst/>
          </a:prstGeom>
        </p:spPr>
      </p:pic>
      <p:sp>
        <p:nvSpPr>
          <p:cNvPr id="3" name="Rectangle 2"/>
          <p:cNvSpPr/>
          <p:nvPr/>
        </p:nvSpPr>
        <p:spPr>
          <a:xfrm>
            <a:off x="-86627" y="6418687"/>
            <a:ext cx="12192000" cy="369332"/>
          </a:xfrm>
          <a:prstGeom prst="rect">
            <a:avLst/>
          </a:prstGeom>
        </p:spPr>
        <p:txBody>
          <a:bodyPr wrap="square">
            <a:spAutoFit/>
          </a:bodyPr>
          <a:lstStyle/>
          <a:p>
            <a:pPr algn="ctr"/>
            <a:r>
              <a:rPr lang="en-US" dirty="0">
                <a:solidFill>
                  <a:prstClr val="black"/>
                </a:solidFill>
                <a:hlinkClick r:id="rId3"/>
              </a:rPr>
              <a:t>https://theconversation.com/3-lessons-from-how-schools-responded-to-the-1918-pandemic-worth-heeding-today-138403</a:t>
            </a:r>
            <a:endParaRPr lang="en-US" dirty="0">
              <a:solidFill>
                <a:prstClr val="black"/>
              </a:solidFill>
            </a:endParaRPr>
          </a:p>
        </p:txBody>
      </p:sp>
    </p:spTree>
    <p:extLst>
      <p:ext uri="{BB962C8B-B14F-4D97-AF65-F5344CB8AC3E}">
        <p14:creationId xmlns:p14="http://schemas.microsoft.com/office/powerpoint/2010/main" val="4006776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627" y="6418687"/>
            <a:ext cx="12192000" cy="369332"/>
          </a:xfrm>
          <a:prstGeom prst="rect">
            <a:avLst/>
          </a:prstGeom>
        </p:spPr>
        <p:txBody>
          <a:bodyPr wrap="square">
            <a:spAutoFit/>
          </a:bodyPr>
          <a:lstStyle/>
          <a:p>
            <a:pPr algn="ctr"/>
            <a:r>
              <a:rPr lang="en-US" dirty="0">
                <a:solidFill>
                  <a:prstClr val="black"/>
                </a:solidFill>
                <a:hlinkClick r:id="rId2"/>
              </a:rPr>
              <a:t>https://theconversation.com/3-lessons-from-how-schools-responded-to-the-1918-pandemic-worth-heeding-today-138403</a:t>
            </a:r>
            <a:endParaRPr lang="en-US" dirty="0">
              <a:solidFill>
                <a:prstClr val="black"/>
              </a:solidFill>
            </a:endParaRPr>
          </a:p>
        </p:txBody>
      </p:sp>
      <p:pic>
        <p:nvPicPr>
          <p:cNvPr id="4" name="Picture 3"/>
          <p:cNvPicPr>
            <a:picLocks noChangeAspect="1"/>
          </p:cNvPicPr>
          <p:nvPr/>
        </p:nvPicPr>
        <p:blipFill rotWithShape="1">
          <a:blip r:embed="rId3"/>
          <a:srcRect b="82293"/>
          <a:stretch/>
        </p:blipFill>
        <p:spPr>
          <a:xfrm>
            <a:off x="0" y="0"/>
            <a:ext cx="12192000" cy="954505"/>
          </a:xfrm>
          <a:prstGeom prst="rect">
            <a:avLst/>
          </a:prstGeom>
        </p:spPr>
      </p:pic>
      <p:pic>
        <p:nvPicPr>
          <p:cNvPr id="2" name="Picture 1"/>
          <p:cNvPicPr>
            <a:picLocks noChangeAspect="1"/>
          </p:cNvPicPr>
          <p:nvPr/>
        </p:nvPicPr>
        <p:blipFill rotWithShape="1">
          <a:blip r:embed="rId3"/>
          <a:srcRect l="15316" t="76781" r="36763" b="9291"/>
          <a:stretch/>
        </p:blipFill>
        <p:spPr>
          <a:xfrm>
            <a:off x="5746282" y="0"/>
            <a:ext cx="5842536" cy="635267"/>
          </a:xfrm>
          <a:prstGeom prst="rect">
            <a:avLst/>
          </a:prstGeom>
        </p:spPr>
      </p:pic>
      <p:pic>
        <p:nvPicPr>
          <p:cNvPr id="19458" name="Picture 2" descr="Lina Rogers, the First School Nur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932" y="1766005"/>
            <a:ext cx="5128118" cy="3597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8173" y="1641013"/>
            <a:ext cx="6096000" cy="3847207"/>
          </a:xfrm>
          <a:prstGeom prst="rect">
            <a:avLst/>
          </a:prstGeom>
        </p:spPr>
        <p:txBody>
          <a:bodyPr>
            <a:spAutoFit/>
          </a:bodyPr>
          <a:lstStyle/>
          <a:p>
            <a:r>
              <a:rPr lang="en-US" sz="2800" b="1" dirty="0">
                <a:solidFill>
                  <a:prstClr val="black"/>
                </a:solidFill>
              </a:rPr>
              <a:t>1. Invest in school nurses</a:t>
            </a:r>
          </a:p>
          <a:p>
            <a:r>
              <a:rPr lang="en-US" dirty="0">
                <a:solidFill>
                  <a:prstClr val="black"/>
                </a:solidFill>
              </a:rPr>
              <a:t>School nurses were transformative when they were first introduced in 1902.</a:t>
            </a:r>
          </a:p>
          <a:p>
            <a:endParaRPr lang="en-US" dirty="0">
              <a:solidFill>
                <a:prstClr val="black"/>
              </a:solidFill>
            </a:endParaRPr>
          </a:p>
          <a:p>
            <a:r>
              <a:rPr lang="en-US" dirty="0">
                <a:solidFill>
                  <a:srgbClr val="FF0000"/>
                </a:solidFill>
                <a:effectLst>
                  <a:outerShdw blurRad="38100" dist="38100" dir="2700000" algn="tl">
                    <a:srgbClr val="000000">
                      <a:alpha val="43137"/>
                    </a:srgbClr>
                  </a:outerShdw>
                </a:effectLst>
              </a:rPr>
              <a:t>Rather than simply send sick students home, where they would miss school while receiving no treatment, nurses cared for children’s illnesses and provided health information to their families</a:t>
            </a:r>
            <a:r>
              <a:rPr lang="en-US" dirty="0">
                <a:solidFill>
                  <a:prstClr val="black"/>
                </a:solidFill>
              </a:rPr>
              <a:t>.</a:t>
            </a:r>
          </a:p>
          <a:p>
            <a:endParaRPr lang="en-US" dirty="0">
              <a:solidFill>
                <a:prstClr val="black"/>
              </a:solidFill>
            </a:endParaRPr>
          </a:p>
          <a:p>
            <a:r>
              <a:rPr lang="en-US" dirty="0">
                <a:solidFill>
                  <a:prstClr val="black"/>
                </a:solidFill>
              </a:rPr>
              <a:t>After a study showed that </a:t>
            </a:r>
            <a:r>
              <a:rPr lang="en-US" dirty="0">
                <a:solidFill>
                  <a:srgbClr val="FF0000"/>
                </a:solidFill>
                <a:effectLst>
                  <a:outerShdw blurRad="38100" dist="38100" dir="2700000" algn="tl">
                    <a:srgbClr val="000000">
                      <a:alpha val="43137"/>
                    </a:srgbClr>
                  </a:outerShdw>
                </a:effectLst>
              </a:rPr>
              <a:t>nurses cut student absences in half, more and more cities funded them</a:t>
            </a:r>
            <a:r>
              <a:rPr lang="en-US" dirty="0">
                <a:solidFill>
                  <a:prstClr val="black"/>
                </a:solidFill>
              </a:rPr>
              <a:t>. Within 11 years of the first nurse being hired, nearly 500 U.S. cities employed school-based medical professionals.</a:t>
            </a:r>
          </a:p>
        </p:txBody>
      </p:sp>
    </p:spTree>
    <p:extLst>
      <p:ext uri="{BB962C8B-B14F-4D97-AF65-F5344CB8AC3E}">
        <p14:creationId xmlns:p14="http://schemas.microsoft.com/office/powerpoint/2010/main" val="1269071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627" y="6418687"/>
            <a:ext cx="12192000" cy="369332"/>
          </a:xfrm>
          <a:prstGeom prst="rect">
            <a:avLst/>
          </a:prstGeom>
        </p:spPr>
        <p:txBody>
          <a:bodyPr wrap="square">
            <a:spAutoFit/>
          </a:bodyPr>
          <a:lstStyle/>
          <a:p>
            <a:pPr algn="ctr"/>
            <a:r>
              <a:rPr lang="en-US" dirty="0">
                <a:solidFill>
                  <a:prstClr val="black"/>
                </a:solidFill>
                <a:hlinkClick r:id="rId2"/>
              </a:rPr>
              <a:t>https://theconversation.com/3-lessons-from-how-schools-responded-to-the-1918-pandemic-worth-heeding-today-138403</a:t>
            </a:r>
            <a:endParaRPr lang="en-US" dirty="0">
              <a:solidFill>
                <a:prstClr val="black"/>
              </a:solidFill>
            </a:endParaRPr>
          </a:p>
        </p:txBody>
      </p:sp>
      <p:pic>
        <p:nvPicPr>
          <p:cNvPr id="4" name="Picture 3"/>
          <p:cNvPicPr>
            <a:picLocks noChangeAspect="1"/>
          </p:cNvPicPr>
          <p:nvPr/>
        </p:nvPicPr>
        <p:blipFill rotWithShape="1">
          <a:blip r:embed="rId3"/>
          <a:srcRect b="82293"/>
          <a:stretch/>
        </p:blipFill>
        <p:spPr>
          <a:xfrm>
            <a:off x="0" y="0"/>
            <a:ext cx="12192000" cy="954505"/>
          </a:xfrm>
          <a:prstGeom prst="rect">
            <a:avLst/>
          </a:prstGeom>
        </p:spPr>
      </p:pic>
      <p:pic>
        <p:nvPicPr>
          <p:cNvPr id="2" name="Picture 1"/>
          <p:cNvPicPr>
            <a:picLocks noChangeAspect="1"/>
          </p:cNvPicPr>
          <p:nvPr/>
        </p:nvPicPr>
        <p:blipFill rotWithShape="1">
          <a:blip r:embed="rId3"/>
          <a:srcRect l="15316" t="76781" r="36763" b="9291"/>
          <a:stretch/>
        </p:blipFill>
        <p:spPr>
          <a:xfrm>
            <a:off x="5746282" y="0"/>
            <a:ext cx="5842536" cy="635267"/>
          </a:xfrm>
          <a:prstGeom prst="rect">
            <a:avLst/>
          </a:prstGeom>
        </p:spPr>
      </p:pic>
      <p:sp>
        <p:nvSpPr>
          <p:cNvPr id="7" name="Rectangle 6"/>
          <p:cNvSpPr/>
          <p:nvPr/>
        </p:nvSpPr>
        <p:spPr>
          <a:xfrm>
            <a:off x="192656" y="1490203"/>
            <a:ext cx="6096000" cy="3785652"/>
          </a:xfrm>
          <a:prstGeom prst="rect">
            <a:avLst/>
          </a:prstGeom>
        </p:spPr>
        <p:txBody>
          <a:bodyPr>
            <a:spAutoFit/>
          </a:bodyPr>
          <a:lstStyle/>
          <a:p>
            <a:r>
              <a:rPr lang="en-US" sz="2400" b="1" dirty="0">
                <a:solidFill>
                  <a:prstClr val="black"/>
                </a:solidFill>
              </a:rPr>
              <a:t>2. Partner with other authorities</a:t>
            </a:r>
          </a:p>
          <a:p>
            <a:r>
              <a:rPr lang="en-US" dirty="0">
                <a:solidFill>
                  <a:prstClr val="black"/>
                </a:solidFill>
              </a:rPr>
              <a:t>A study of schools in 43 cities during the 1918 pandemic identified “</a:t>
            </a:r>
            <a:r>
              <a:rPr lang="en-US" dirty="0">
                <a:solidFill>
                  <a:srgbClr val="FF0000"/>
                </a:solidFill>
                <a:effectLst>
                  <a:outerShdw blurRad="38100" dist="38100" dir="2700000" algn="tl">
                    <a:srgbClr val="000000">
                      <a:alpha val="43137"/>
                    </a:srgbClr>
                  </a:outerShdw>
                </a:effectLst>
              </a:rPr>
              <a:t>planning that brings public health, education officials, and political leaders together” as key to successful </a:t>
            </a:r>
            <a:r>
              <a:rPr lang="en-US" dirty="0" smtClean="0">
                <a:solidFill>
                  <a:srgbClr val="FF0000"/>
                </a:solidFill>
                <a:effectLst>
                  <a:outerShdw blurRad="38100" dist="38100" dir="2700000" algn="tl">
                    <a:srgbClr val="000000">
                      <a:alpha val="43137"/>
                    </a:srgbClr>
                  </a:outerShdw>
                </a:effectLst>
              </a:rPr>
              <a:t>responses</a:t>
            </a:r>
            <a:r>
              <a:rPr lang="en-US" dirty="0" smtClean="0">
                <a:solidFill>
                  <a:prstClr val="black"/>
                </a:solidFill>
              </a:rPr>
              <a:t>.</a:t>
            </a: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In </a:t>
            </a:r>
            <a:r>
              <a:rPr lang="en-US" dirty="0">
                <a:solidFill>
                  <a:srgbClr val="FF0000"/>
                </a:solidFill>
                <a:effectLst>
                  <a:outerShdw blurRad="38100" dist="38100" dir="2700000" algn="tl">
                    <a:srgbClr val="000000">
                      <a:alpha val="43137"/>
                    </a:srgbClr>
                  </a:outerShdw>
                </a:effectLst>
              </a:rPr>
              <a:t>Los Angeles</a:t>
            </a:r>
            <a:r>
              <a:rPr lang="en-US" dirty="0">
                <a:solidFill>
                  <a:prstClr val="black"/>
                </a:solidFill>
              </a:rPr>
              <a:t>, the mayor, health commissioner, police chief and school superintendent </a:t>
            </a:r>
            <a:r>
              <a:rPr lang="en-US" dirty="0">
                <a:solidFill>
                  <a:srgbClr val="FF0000"/>
                </a:solidFill>
                <a:effectLst>
                  <a:outerShdw blurRad="38100" dist="38100" dir="2700000" algn="tl">
                    <a:srgbClr val="000000">
                      <a:alpha val="43137"/>
                    </a:srgbClr>
                  </a:outerShdw>
                </a:effectLst>
              </a:rPr>
              <a:t>collaborated to monitor infection rates, provide teachers additional training, and create and deliver homework for 90,000 schoolchildren</a:t>
            </a:r>
            <a:r>
              <a:rPr lang="en-US" dirty="0">
                <a:solidFill>
                  <a:prstClr val="black"/>
                </a:solidFill>
              </a:rPr>
              <a:t>.</a:t>
            </a:r>
          </a:p>
          <a:p>
            <a:pPr marL="285750" indent="-285750">
              <a:buFont typeface="Arial" panose="020B0604020202020204" pitchFamily="34" charset="0"/>
              <a:buChar char="•"/>
            </a:pPr>
            <a:r>
              <a:rPr lang="en-US" dirty="0">
                <a:solidFill>
                  <a:prstClr val="black"/>
                </a:solidFill>
              </a:rPr>
              <a:t>In </a:t>
            </a:r>
            <a:r>
              <a:rPr lang="en-US" dirty="0">
                <a:solidFill>
                  <a:srgbClr val="FF0000"/>
                </a:solidFill>
                <a:effectLst>
                  <a:outerShdw blurRad="38100" dist="38100" dir="2700000" algn="tl">
                    <a:srgbClr val="000000">
                      <a:alpha val="43137"/>
                    </a:srgbClr>
                  </a:outerShdw>
                </a:effectLst>
              </a:rPr>
              <a:t>St. </a:t>
            </a:r>
            <a:r>
              <a:rPr lang="en-US" dirty="0">
                <a:solidFill>
                  <a:srgbClr val="FF0000"/>
                </a:solidFill>
                <a:effectLst>
                  <a:outerShdw blurRad="38100" dist="38100" dir="2700000" algn="tl">
                    <a:srgbClr val="000000">
                      <a:alpha val="43137"/>
                    </a:srgbClr>
                  </a:outerShdw>
                </a:effectLst>
              </a:rPr>
              <a:t>Louis</a:t>
            </a:r>
            <a:r>
              <a:rPr lang="en-US" dirty="0">
                <a:solidFill>
                  <a:prstClr val="black"/>
                </a:solidFill>
              </a:rPr>
              <a:t>, political, health and education leaders </a:t>
            </a:r>
            <a:r>
              <a:rPr lang="en-US" dirty="0">
                <a:solidFill>
                  <a:srgbClr val="FF0000"/>
                </a:solidFill>
                <a:effectLst>
                  <a:outerShdw blurRad="38100" dist="38100" dir="2700000" algn="tl">
                    <a:srgbClr val="000000">
                      <a:alpha val="43137"/>
                    </a:srgbClr>
                  </a:outerShdw>
                </a:effectLst>
              </a:rPr>
              <a:t>designed a gradual reopening that saw high schools open first, followed a month later, once cases in younger children had dropped, by elementary </a:t>
            </a:r>
            <a:r>
              <a:rPr lang="en-US" dirty="0" smtClean="0">
                <a:solidFill>
                  <a:srgbClr val="FF0000"/>
                </a:solidFill>
                <a:effectLst>
                  <a:outerShdw blurRad="38100" dist="38100" dir="2700000" algn="tl">
                    <a:srgbClr val="000000">
                      <a:alpha val="43137"/>
                    </a:srgbClr>
                  </a:outerShdw>
                </a:effectLst>
              </a:rPr>
              <a:t>schools</a:t>
            </a:r>
            <a:r>
              <a:rPr lang="en-US" dirty="0" smtClean="0">
                <a:solidFill>
                  <a:prstClr val="black"/>
                </a:solidFill>
              </a:rPr>
              <a:t>. </a:t>
            </a:r>
            <a:endParaRPr lang="en-US" dirty="0">
              <a:solidFill>
                <a:prstClr val="black"/>
              </a:solidFill>
            </a:endParaRPr>
          </a:p>
        </p:txBody>
      </p:sp>
      <p:pic>
        <p:nvPicPr>
          <p:cNvPr id="11266" name="Picture 2" descr="How did Cincinnati fight the 1918 Spanish flu and did it 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074" y="1292016"/>
            <a:ext cx="5277509" cy="452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96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627" y="6418687"/>
            <a:ext cx="12192000" cy="369332"/>
          </a:xfrm>
          <a:prstGeom prst="rect">
            <a:avLst/>
          </a:prstGeom>
        </p:spPr>
        <p:txBody>
          <a:bodyPr wrap="square">
            <a:spAutoFit/>
          </a:bodyPr>
          <a:lstStyle/>
          <a:p>
            <a:pPr algn="ctr"/>
            <a:r>
              <a:rPr lang="en-US" dirty="0">
                <a:solidFill>
                  <a:prstClr val="black"/>
                </a:solidFill>
                <a:hlinkClick r:id="rId2"/>
              </a:rPr>
              <a:t>https://theconversation.com/3-lessons-from-how-schools-responded-to-the-1918-pandemic-worth-heeding-today-138403</a:t>
            </a:r>
            <a:endParaRPr lang="en-US" dirty="0">
              <a:solidFill>
                <a:prstClr val="black"/>
              </a:solidFill>
            </a:endParaRPr>
          </a:p>
        </p:txBody>
      </p:sp>
      <p:pic>
        <p:nvPicPr>
          <p:cNvPr id="4" name="Picture 3"/>
          <p:cNvPicPr>
            <a:picLocks noChangeAspect="1"/>
          </p:cNvPicPr>
          <p:nvPr/>
        </p:nvPicPr>
        <p:blipFill rotWithShape="1">
          <a:blip r:embed="rId3"/>
          <a:srcRect b="82293"/>
          <a:stretch/>
        </p:blipFill>
        <p:spPr>
          <a:xfrm>
            <a:off x="0" y="0"/>
            <a:ext cx="12192000" cy="954505"/>
          </a:xfrm>
          <a:prstGeom prst="rect">
            <a:avLst/>
          </a:prstGeom>
        </p:spPr>
      </p:pic>
      <p:pic>
        <p:nvPicPr>
          <p:cNvPr id="2" name="Picture 1"/>
          <p:cNvPicPr>
            <a:picLocks noChangeAspect="1"/>
          </p:cNvPicPr>
          <p:nvPr/>
        </p:nvPicPr>
        <p:blipFill rotWithShape="1">
          <a:blip r:embed="rId3"/>
          <a:srcRect l="15316" t="76781" r="36763" b="9291"/>
          <a:stretch/>
        </p:blipFill>
        <p:spPr>
          <a:xfrm>
            <a:off x="5746282" y="0"/>
            <a:ext cx="5842536" cy="635267"/>
          </a:xfrm>
          <a:prstGeom prst="rect">
            <a:avLst/>
          </a:prstGeom>
        </p:spPr>
      </p:pic>
      <p:sp>
        <p:nvSpPr>
          <p:cNvPr id="6" name="Rectangle 5"/>
          <p:cNvSpPr/>
          <p:nvPr/>
        </p:nvSpPr>
        <p:spPr>
          <a:xfrm>
            <a:off x="0" y="1512257"/>
            <a:ext cx="6909758" cy="3847207"/>
          </a:xfrm>
          <a:prstGeom prst="rect">
            <a:avLst/>
          </a:prstGeom>
        </p:spPr>
        <p:txBody>
          <a:bodyPr wrap="square">
            <a:spAutoFit/>
          </a:bodyPr>
          <a:lstStyle/>
          <a:p>
            <a:r>
              <a:rPr lang="en-US" sz="2400" b="1" dirty="0">
                <a:solidFill>
                  <a:prstClr val="black"/>
                </a:solidFill>
              </a:rPr>
              <a:t>3. Tie education to other priorities</a:t>
            </a:r>
          </a:p>
          <a:p>
            <a:r>
              <a:rPr lang="en-US" sz="2000" dirty="0">
                <a:solidFill>
                  <a:prstClr val="black"/>
                </a:solidFill>
              </a:rPr>
              <a:t>In </a:t>
            </a:r>
            <a:r>
              <a:rPr lang="en-US" sz="2000" dirty="0">
                <a:solidFill>
                  <a:srgbClr val="FF0000"/>
                </a:solidFill>
                <a:effectLst>
                  <a:outerShdw blurRad="38100" dist="38100" dir="2700000" algn="tl">
                    <a:srgbClr val="000000">
                      <a:alpha val="43137"/>
                    </a:srgbClr>
                  </a:outerShdw>
                </a:effectLst>
              </a:rPr>
              <a:t>1916 the U.S. Bureau of Education proclaimed that the “education of the schools is important, but life and health are more important.”</a:t>
            </a:r>
          </a:p>
          <a:p>
            <a:pPr marL="285750" indent="-285750">
              <a:buFont typeface="Arial" panose="020B0604020202020204" pitchFamily="34" charset="0"/>
              <a:buChar char="•"/>
            </a:pPr>
            <a:r>
              <a:rPr lang="en-US" sz="2000" dirty="0">
                <a:solidFill>
                  <a:srgbClr val="FF0000"/>
                </a:solidFill>
                <a:effectLst>
                  <a:outerShdw blurRad="38100" dist="38100" dir="2700000" algn="tl">
                    <a:srgbClr val="000000">
                      <a:alpha val="43137"/>
                    </a:srgbClr>
                  </a:outerShdw>
                </a:effectLst>
              </a:rPr>
              <a:t>Progressive reformers </a:t>
            </a:r>
            <a:r>
              <a:rPr lang="en-US" sz="2000" dirty="0">
                <a:solidFill>
                  <a:prstClr val="black"/>
                </a:solidFill>
              </a:rPr>
              <a:t>took that notion to heart. </a:t>
            </a:r>
            <a:r>
              <a:rPr lang="en-US" sz="2000" dirty="0">
                <a:solidFill>
                  <a:srgbClr val="FF0000"/>
                </a:solidFill>
                <a:effectLst>
                  <a:outerShdw blurRad="38100" dist="38100" dir="2700000" algn="tl">
                    <a:srgbClr val="000000">
                      <a:alpha val="43137"/>
                    </a:srgbClr>
                  </a:outerShdw>
                </a:effectLst>
              </a:rPr>
              <a:t>In addition to school nurses, they established school lunch programs, built playgrounds and promoted outdoor education</a:t>
            </a:r>
            <a:r>
              <a:rPr lang="en-US" sz="2000" dirty="0">
                <a:solidFill>
                  <a:prstClr val="black"/>
                </a:solidFill>
              </a:rPr>
              <a:t>.</a:t>
            </a:r>
          </a:p>
          <a:p>
            <a:pPr marL="285750" indent="-285750">
              <a:buFont typeface="Arial" panose="020B0604020202020204" pitchFamily="34" charset="0"/>
              <a:buChar char="•"/>
            </a:pPr>
            <a:r>
              <a:rPr lang="en-US" sz="2000" dirty="0" smtClean="0">
                <a:solidFill>
                  <a:srgbClr val="FF0000"/>
                </a:solidFill>
                <a:effectLst>
                  <a:outerShdw blurRad="38100" dist="38100" dir="2700000" algn="tl">
                    <a:srgbClr val="000000">
                      <a:alpha val="43137"/>
                    </a:srgbClr>
                  </a:outerShdw>
                </a:effectLst>
              </a:rPr>
              <a:t>By </a:t>
            </a:r>
            <a:r>
              <a:rPr lang="en-US" sz="2000" dirty="0">
                <a:solidFill>
                  <a:srgbClr val="FF0000"/>
                </a:solidFill>
                <a:effectLst>
                  <a:outerShdw blurRad="38100" dist="38100" dir="2700000" algn="tl">
                    <a:srgbClr val="000000">
                      <a:alpha val="43137"/>
                    </a:srgbClr>
                  </a:outerShdw>
                </a:effectLst>
              </a:rPr>
              <a:t>the time the pandemic hit, schools stood ready to deliver not only lessons but food and health care</a:t>
            </a:r>
            <a:r>
              <a:rPr lang="en-US" sz="2000" dirty="0">
                <a:solidFill>
                  <a:prstClr val="black"/>
                </a:solidFill>
              </a:rPr>
              <a:t>.</a:t>
            </a:r>
          </a:p>
          <a:p>
            <a:pPr marL="285750" indent="-285750">
              <a:buFont typeface="Arial" panose="020B0604020202020204" pitchFamily="34" charset="0"/>
              <a:buChar char="•"/>
            </a:pPr>
            <a:r>
              <a:rPr lang="en-US" sz="2000" dirty="0">
                <a:solidFill>
                  <a:srgbClr val="FF0000"/>
                </a:solidFill>
                <a:effectLst>
                  <a:outerShdw blurRad="38100" dist="38100" dir="2700000" algn="tl">
                    <a:srgbClr val="000000">
                      <a:alpha val="43137"/>
                    </a:srgbClr>
                  </a:outerShdw>
                </a:effectLst>
              </a:rPr>
              <a:t>When schools reopened, children could learn in </a:t>
            </a:r>
            <a:r>
              <a:rPr lang="en-US" sz="2000" dirty="0">
                <a:solidFill>
                  <a:prstClr val="black"/>
                </a:solidFill>
              </a:rPr>
              <a:t>what Copeland described as </a:t>
            </a:r>
            <a:r>
              <a:rPr lang="en-US" sz="2000" dirty="0">
                <a:solidFill>
                  <a:srgbClr val="FF0000"/>
                </a:solidFill>
                <a:effectLst>
                  <a:outerShdw blurRad="38100" dist="38100" dir="2700000" algn="tl">
                    <a:srgbClr val="000000">
                      <a:alpha val="43137"/>
                    </a:srgbClr>
                  </a:outerShdw>
                </a:effectLst>
              </a:rPr>
              <a:t>“large, clean, airy school buildings” with outdoor spaces</a:t>
            </a:r>
            <a:r>
              <a:rPr lang="en-US" sz="2000" dirty="0">
                <a:solidFill>
                  <a:prstClr val="black"/>
                </a:solidFill>
              </a:rPr>
              <a:t>.</a:t>
            </a:r>
          </a:p>
        </p:txBody>
      </p:sp>
      <p:pic>
        <p:nvPicPr>
          <p:cNvPr id="7" name="Picture 2" descr="https://images.theconversation.com/files/341496/original/file-20200612-153849-imf5tu.jpg?ixlib=rb-1.1.0&amp;q=45&amp;auto=format&amp;w=1000&amp;fit=cl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5660" y="3668583"/>
            <a:ext cx="5126340" cy="28555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8731652" y="939126"/>
            <a:ext cx="1794356" cy="2748348"/>
          </a:xfrm>
          <a:prstGeom prst="rect">
            <a:avLst/>
          </a:prstGeom>
        </p:spPr>
      </p:pic>
    </p:spTree>
    <p:extLst>
      <p:ext uri="{BB962C8B-B14F-4D97-AF65-F5344CB8AC3E}">
        <p14:creationId xmlns:p14="http://schemas.microsoft.com/office/powerpoint/2010/main" val="276552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627" y="6418687"/>
            <a:ext cx="12192000" cy="369332"/>
          </a:xfrm>
          <a:prstGeom prst="rect">
            <a:avLst/>
          </a:prstGeom>
        </p:spPr>
        <p:txBody>
          <a:bodyPr wrap="square">
            <a:spAutoFit/>
          </a:bodyPr>
          <a:lstStyle/>
          <a:p>
            <a:pPr algn="ctr"/>
            <a:r>
              <a:rPr lang="en-US" dirty="0">
                <a:solidFill>
                  <a:prstClr val="black"/>
                </a:solidFill>
                <a:hlinkClick r:id="rId2"/>
              </a:rPr>
              <a:t>https://www.nationalgeographic.com/history/2020/03/how-cities-flattened-curve-1918-spanish-flu-pandemic-coronavirus/</a:t>
            </a:r>
            <a:endParaRPr lang="en-US" dirty="0">
              <a:solidFill>
                <a:prstClr val="black"/>
              </a:solidFill>
            </a:endParaRPr>
          </a:p>
        </p:txBody>
      </p:sp>
      <p:pic>
        <p:nvPicPr>
          <p:cNvPr id="5" name="Picture 4"/>
          <p:cNvPicPr>
            <a:picLocks noChangeAspect="1"/>
          </p:cNvPicPr>
          <p:nvPr/>
        </p:nvPicPr>
        <p:blipFill rotWithShape="1">
          <a:blip r:embed="rId3"/>
          <a:srcRect l="37239" t="25882"/>
          <a:stretch/>
        </p:blipFill>
        <p:spPr>
          <a:xfrm>
            <a:off x="4485736" y="213391"/>
            <a:ext cx="7706263" cy="4520814"/>
          </a:xfrm>
          <a:prstGeom prst="rect">
            <a:avLst/>
          </a:prstGeom>
        </p:spPr>
      </p:pic>
      <p:pic>
        <p:nvPicPr>
          <p:cNvPr id="7" name="Picture 6"/>
          <p:cNvPicPr>
            <a:picLocks noChangeAspect="1"/>
          </p:cNvPicPr>
          <p:nvPr/>
        </p:nvPicPr>
        <p:blipFill>
          <a:blip r:embed="rId4"/>
          <a:stretch>
            <a:fillRect/>
          </a:stretch>
        </p:blipFill>
        <p:spPr>
          <a:xfrm>
            <a:off x="0" y="-8627"/>
            <a:ext cx="4579954" cy="6418687"/>
          </a:xfrm>
          <a:prstGeom prst="rect">
            <a:avLst/>
          </a:prstGeom>
        </p:spPr>
      </p:pic>
      <p:pic>
        <p:nvPicPr>
          <p:cNvPr id="8" name="Picture 7"/>
          <p:cNvPicPr>
            <a:picLocks noChangeAspect="1"/>
          </p:cNvPicPr>
          <p:nvPr/>
        </p:nvPicPr>
        <p:blipFill>
          <a:blip r:embed="rId5"/>
          <a:stretch>
            <a:fillRect/>
          </a:stretch>
        </p:blipFill>
        <p:spPr>
          <a:xfrm>
            <a:off x="4485737" y="1673524"/>
            <a:ext cx="7539486" cy="4745163"/>
          </a:xfrm>
          <a:prstGeom prst="rect">
            <a:avLst/>
          </a:prstGeom>
        </p:spPr>
      </p:pic>
    </p:spTree>
    <p:extLst>
      <p:ext uri="{BB962C8B-B14F-4D97-AF65-F5344CB8AC3E}">
        <p14:creationId xmlns:p14="http://schemas.microsoft.com/office/powerpoint/2010/main" val="1757395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1992" y="-103517"/>
            <a:ext cx="5578915" cy="6483167"/>
          </a:xfrm>
          <a:prstGeom prst="rect">
            <a:avLst/>
          </a:prstGeom>
        </p:spPr>
      </p:pic>
      <p:sp>
        <p:nvSpPr>
          <p:cNvPr id="3" name="Rectangle 2"/>
          <p:cNvSpPr/>
          <p:nvPr/>
        </p:nvSpPr>
        <p:spPr>
          <a:xfrm>
            <a:off x="-255150" y="6488668"/>
            <a:ext cx="12274621" cy="369332"/>
          </a:xfrm>
          <a:prstGeom prst="rect">
            <a:avLst/>
          </a:prstGeom>
        </p:spPr>
        <p:txBody>
          <a:bodyPr wrap="square">
            <a:spAutoFit/>
          </a:bodyPr>
          <a:lstStyle/>
          <a:p>
            <a:pPr algn="ctr"/>
            <a:r>
              <a:rPr lang="en-US" dirty="0">
                <a:solidFill>
                  <a:prstClr val="black"/>
                </a:solidFill>
                <a:hlinkClick r:id="rId3"/>
              </a:rPr>
              <a:t>https://www.edweek.org/ew/articles/2020/03/04/closing-schools-saved-lives-during-the-spanish.html</a:t>
            </a:r>
            <a:endParaRPr lang="en-US" dirty="0">
              <a:solidFill>
                <a:prstClr val="black"/>
              </a:solidFill>
            </a:endParaRPr>
          </a:p>
        </p:txBody>
      </p:sp>
    </p:spTree>
    <p:extLst>
      <p:ext uri="{BB962C8B-B14F-4D97-AF65-F5344CB8AC3E}">
        <p14:creationId xmlns:p14="http://schemas.microsoft.com/office/powerpoint/2010/main" val="2506252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t="665" r="-197" b="88956"/>
          <a:stretch/>
        </p:blipFill>
        <p:spPr>
          <a:xfrm>
            <a:off x="292243" y="43131"/>
            <a:ext cx="5589917" cy="672861"/>
          </a:xfrm>
          <a:prstGeom prst="rect">
            <a:avLst/>
          </a:prstGeom>
        </p:spPr>
      </p:pic>
      <p:sp>
        <p:nvSpPr>
          <p:cNvPr id="3" name="Rectangle 2"/>
          <p:cNvSpPr/>
          <p:nvPr/>
        </p:nvSpPr>
        <p:spPr>
          <a:xfrm>
            <a:off x="-255150" y="6488668"/>
            <a:ext cx="12274621" cy="369332"/>
          </a:xfrm>
          <a:prstGeom prst="rect">
            <a:avLst/>
          </a:prstGeom>
        </p:spPr>
        <p:txBody>
          <a:bodyPr wrap="square">
            <a:spAutoFit/>
          </a:bodyPr>
          <a:lstStyle/>
          <a:p>
            <a:pPr algn="ctr"/>
            <a:r>
              <a:rPr lang="en-US" dirty="0">
                <a:solidFill>
                  <a:prstClr val="black"/>
                </a:solidFill>
                <a:hlinkClick r:id="rId3"/>
              </a:rPr>
              <a:t>https://www.edweek.org/ew/articles/2020/03/04/closing-schools-saved-lives-during-the-spanish.html</a:t>
            </a:r>
            <a:endParaRPr lang="en-US" dirty="0">
              <a:solidFill>
                <a:prstClr val="black"/>
              </a:solidFill>
            </a:endParaRPr>
          </a:p>
        </p:txBody>
      </p:sp>
      <p:pic>
        <p:nvPicPr>
          <p:cNvPr id="4" name="Picture 3"/>
          <p:cNvPicPr>
            <a:picLocks noChangeAspect="1"/>
          </p:cNvPicPr>
          <p:nvPr/>
        </p:nvPicPr>
        <p:blipFill rotWithShape="1">
          <a:blip r:embed="rId2"/>
          <a:srcRect l="5258" t="29007" b="62877"/>
          <a:stretch/>
        </p:blipFill>
        <p:spPr>
          <a:xfrm>
            <a:off x="6647591" y="116455"/>
            <a:ext cx="5285616" cy="526212"/>
          </a:xfrm>
          <a:prstGeom prst="rect">
            <a:avLst/>
          </a:prstGeom>
        </p:spPr>
      </p:pic>
      <p:sp>
        <p:nvSpPr>
          <p:cNvPr id="5" name="Rectangle 4"/>
          <p:cNvSpPr/>
          <p:nvPr/>
        </p:nvSpPr>
        <p:spPr>
          <a:xfrm>
            <a:off x="120770" y="642667"/>
            <a:ext cx="7096664" cy="5632311"/>
          </a:xfrm>
          <a:prstGeom prst="rect">
            <a:avLst/>
          </a:prstGeom>
        </p:spPr>
        <p:txBody>
          <a:bodyPr wrap="square">
            <a:spAutoFit/>
          </a:bodyPr>
          <a:lstStyle/>
          <a:p>
            <a:r>
              <a:rPr lang="en-US" b="1" dirty="0">
                <a:solidFill>
                  <a:srgbClr val="FF0000"/>
                </a:solidFill>
                <a:latin typeface="Verdana" panose="020B0604030504040204" pitchFamily="34" charset="0"/>
              </a:rPr>
              <a:t>Closing American schools earlier and for a longer period of time blunted the impact of the Spanish </a:t>
            </a:r>
            <a:r>
              <a:rPr lang="en-US" b="1" dirty="0" smtClean="0">
                <a:solidFill>
                  <a:srgbClr val="FF0000"/>
                </a:solidFill>
                <a:latin typeface="Verdana" panose="020B0604030504040204" pitchFamily="34" charset="0"/>
              </a:rPr>
              <a:t>Flu</a:t>
            </a:r>
            <a:r>
              <a:rPr lang="en-US" dirty="0" smtClean="0">
                <a:solidFill>
                  <a:srgbClr val="000000"/>
                </a:solidFill>
                <a:latin typeface="Verdana" panose="020B0604030504040204" pitchFamily="34" charset="0"/>
              </a:rPr>
              <a:t>. </a:t>
            </a:r>
            <a:r>
              <a:rPr lang="en-US" dirty="0">
                <a:solidFill>
                  <a:srgbClr val="000000"/>
                </a:solidFill>
                <a:latin typeface="Verdana" panose="020B0604030504040204" pitchFamily="34" charset="0"/>
              </a:rPr>
              <a:t>In that global pandemic, at least 50 million people died worldwide, including 675,000 in the United States, according to the Centers for Disease Control and Prevention.</a:t>
            </a:r>
          </a:p>
          <a:p>
            <a:endParaRPr lang="en-US" dirty="0">
              <a:solidFill>
                <a:srgbClr val="000000"/>
              </a:solidFill>
              <a:latin typeface="Verdana" panose="020B0604030504040204" pitchFamily="34" charset="0"/>
            </a:endParaRPr>
          </a:p>
          <a:p>
            <a:r>
              <a:rPr lang="en-US" dirty="0">
                <a:solidFill>
                  <a:srgbClr val="000000"/>
                </a:solidFill>
                <a:latin typeface="Verdana" panose="020B0604030504040204" pitchFamily="34" charset="0"/>
              </a:rPr>
              <a:t>Navarro and other scholars studied how 43 cities across the country responded to the Spanish Flu from 1918 to 1919. </a:t>
            </a:r>
            <a:r>
              <a:rPr lang="en-US" b="1" dirty="0">
                <a:solidFill>
                  <a:srgbClr val="FF0000"/>
                </a:solidFill>
                <a:latin typeface="Verdana" panose="020B0604030504040204" pitchFamily="34" charset="0"/>
              </a:rPr>
              <a:t>They found that cities that early on enacted “non-pharmaceutical interventions,” or NPIs, like school closures or bans on public gatherings, had a lower peak mortality </a:t>
            </a:r>
            <a:r>
              <a:rPr lang="en-US" dirty="0">
                <a:solidFill>
                  <a:srgbClr val="000000"/>
                </a:solidFill>
                <a:latin typeface="Verdana" panose="020B0604030504040204" pitchFamily="34" charset="0"/>
              </a:rPr>
              <a:t>and lower overall morbidity than cities that waited longer to do so.</a:t>
            </a:r>
          </a:p>
          <a:p>
            <a:endParaRPr lang="en-US" dirty="0">
              <a:solidFill>
                <a:srgbClr val="000000"/>
              </a:solidFill>
              <a:latin typeface="Verdana" panose="020B0604030504040204" pitchFamily="34" charset="0"/>
            </a:endParaRPr>
          </a:p>
          <a:p>
            <a:r>
              <a:rPr lang="en-US" b="1" dirty="0">
                <a:solidFill>
                  <a:srgbClr val="FF0000"/>
                </a:solidFill>
                <a:latin typeface="Verdana" panose="020B0604030504040204" pitchFamily="34" charset="0"/>
              </a:rPr>
              <a:t>Most cities “layered” different interventions. </a:t>
            </a:r>
            <a:r>
              <a:rPr lang="en-US" dirty="0">
                <a:latin typeface="Verdana" panose="020B0604030504040204" pitchFamily="34" charset="0"/>
              </a:rPr>
              <a:t>For instance, the first line of defense was often self-isolation for infected people or a quarantine. </a:t>
            </a:r>
            <a:r>
              <a:rPr lang="en-US" b="1" dirty="0">
                <a:solidFill>
                  <a:srgbClr val="FF0000"/>
                </a:solidFill>
                <a:latin typeface="Verdana" panose="020B0604030504040204" pitchFamily="34" charset="0"/>
              </a:rPr>
              <a:t>School </a:t>
            </a:r>
            <a:r>
              <a:rPr lang="en-US" b="1" dirty="0" smtClean="0">
                <a:solidFill>
                  <a:srgbClr val="FF0000"/>
                </a:solidFill>
                <a:latin typeface="Verdana" panose="020B0604030504040204" pitchFamily="34" charset="0"/>
              </a:rPr>
              <a:t>closure usually </a:t>
            </a:r>
            <a:r>
              <a:rPr lang="en-US" b="1" dirty="0">
                <a:solidFill>
                  <a:srgbClr val="FF0000"/>
                </a:solidFill>
                <a:latin typeface="Verdana" panose="020B0604030504040204" pitchFamily="34" charset="0"/>
              </a:rPr>
              <a:t>only becomes necessary after it is impossible to track how each individual victim was infected. </a:t>
            </a:r>
            <a:endParaRPr lang="en-US" dirty="0">
              <a:solidFill>
                <a:srgbClr val="000000"/>
              </a:solidFill>
              <a:latin typeface="Verdana" panose="020B0604030504040204" pitchFamily="34" charset="0"/>
            </a:endParaRPr>
          </a:p>
        </p:txBody>
      </p:sp>
      <p:pic>
        <p:nvPicPr>
          <p:cNvPr id="17410" name="Picture 2" descr="Gareth needs a tiny mask for José : TheDoll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965" y="1104180"/>
            <a:ext cx="4651242" cy="483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38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4307" y="5399912"/>
            <a:ext cx="12356307" cy="1138773"/>
          </a:xfrm>
          <a:prstGeom prst="rect">
            <a:avLst/>
          </a:prstGeom>
          <a:solidFill>
            <a:schemeClr val="bg1">
              <a:alpha val="62000"/>
            </a:schemeClr>
          </a:solid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COVID-19</a:t>
            </a:r>
            <a:endParaRPr lang="en-US" sz="3600" b="1" dirty="0" smtClean="0">
              <a:solidFill>
                <a:prstClr val="black"/>
              </a:solidFill>
              <a:effectLst>
                <a:outerShdw blurRad="38100" dist="38100" dir="2700000" algn="tl">
                  <a:srgbClr val="000000">
                    <a:alpha val="43137"/>
                  </a:srgbClr>
                </a:outerShdw>
              </a:effectLst>
            </a:endParaRPr>
          </a:p>
          <a:p>
            <a:pPr algn="ctr"/>
            <a:r>
              <a:rPr lang="en-US" sz="3200" b="1" dirty="0" smtClean="0">
                <a:solidFill>
                  <a:prstClr val="black"/>
                </a:solidFill>
                <a:effectLst>
                  <a:outerShdw blurRad="38100" dist="38100" dir="2700000" algn="tl">
                    <a:srgbClr val="000000">
                      <a:alpha val="43137"/>
                    </a:srgbClr>
                  </a:outerShdw>
                </a:effectLst>
              </a:rPr>
              <a:t>Coronavirus Pandemic of 2020 Historical Timeline</a:t>
            </a:r>
            <a:endParaRPr lang="en-US" sz="3200" b="1" dirty="0">
              <a:solidFill>
                <a:prstClr val="black"/>
              </a:solidFill>
              <a:effectLst>
                <a:outerShdw blurRad="38100" dist="38100" dir="2700000" algn="tl">
                  <a:srgbClr val="000000">
                    <a:alpha val="43137"/>
                  </a:srgbClr>
                </a:outerShdw>
              </a:effectLst>
            </a:endParaRPr>
          </a:p>
        </p:txBody>
      </p:sp>
      <p:pic>
        <p:nvPicPr>
          <p:cNvPr id="8194" name="Picture 2" descr="Timeline: How coronavirus got started - ABC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691" y="30308"/>
            <a:ext cx="4071667" cy="296794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olicy Brief: Analyzing Illinois' Shelter-in-Place Order | Schoo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
            <a:ext cx="4209689" cy="302856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ritzker Illinois Coronavirus COVID-19 Press Conference | WBEZ Chica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9946" y="-1"/>
            <a:ext cx="3673929" cy="303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59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50F8E5-1E04-C24B-8CA1-9B3534922FBE}"/>
              </a:ext>
            </a:extLst>
          </p:cNvPr>
          <p:cNvPicPr>
            <a:picLocks noChangeAspect="1"/>
          </p:cNvPicPr>
          <p:nvPr/>
        </p:nvPicPr>
        <p:blipFill>
          <a:blip r:embed="rId2"/>
          <a:stretch>
            <a:fillRect/>
          </a:stretch>
        </p:blipFill>
        <p:spPr>
          <a:xfrm>
            <a:off x="1311889" y="1189703"/>
            <a:ext cx="9568222" cy="5380571"/>
          </a:xfrm>
          <a:prstGeom prst="rect">
            <a:avLst/>
          </a:prstGeom>
        </p:spPr>
      </p:pic>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3"/>
          <a:srcRect b="74900"/>
          <a:stretch/>
        </p:blipFill>
        <p:spPr>
          <a:xfrm>
            <a:off x="0" y="0"/>
            <a:ext cx="12192000" cy="1106130"/>
          </a:xfrm>
          <a:prstGeom prst="rect">
            <a:avLst/>
          </a:prstGeom>
        </p:spPr>
      </p:pic>
      <p:pic>
        <p:nvPicPr>
          <p:cNvPr id="7" name="Picture 6">
            <a:extLst>
              <a:ext uri="{FF2B5EF4-FFF2-40B4-BE49-F238E27FC236}">
                <a16:creationId xmlns:a16="http://schemas.microsoft.com/office/drawing/2014/main" xmlns="" id="{15B69198-8858-294B-805F-C0DA38A7ECD2}"/>
              </a:ext>
            </a:extLst>
          </p:cNvPr>
          <p:cNvPicPr>
            <a:picLocks noChangeAspect="1"/>
          </p:cNvPicPr>
          <p:nvPr/>
        </p:nvPicPr>
        <p:blipFill>
          <a:blip r:embed="rId4"/>
          <a:stretch>
            <a:fillRect/>
          </a:stretch>
        </p:blipFill>
        <p:spPr>
          <a:xfrm>
            <a:off x="5565058" y="294763"/>
            <a:ext cx="6626942" cy="89494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r>
              <a:rPr lang="en-US" dirty="0">
                <a:solidFill>
                  <a:prstClr val="black"/>
                </a:solidFill>
                <a:hlinkClick r:id="rId5"/>
              </a:rPr>
              <a:t>https://www.edweek.org/ew/section/multimedia/the-coronavirus-spring-the-historic-closing-of.html</a:t>
            </a:r>
            <a:endParaRPr lang="en-US" dirty="0">
              <a:solidFill>
                <a:prstClr val="black"/>
              </a:solidFill>
            </a:endParaRPr>
          </a:p>
        </p:txBody>
      </p:sp>
    </p:spTree>
    <p:extLst>
      <p:ext uri="{BB962C8B-B14F-4D97-AF65-F5344CB8AC3E}">
        <p14:creationId xmlns:p14="http://schemas.microsoft.com/office/powerpoint/2010/main" val="826903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pic>
        <p:nvPicPr>
          <p:cNvPr id="7" name="Picture 6">
            <a:extLst>
              <a:ext uri="{FF2B5EF4-FFF2-40B4-BE49-F238E27FC236}">
                <a16:creationId xmlns:a16="http://schemas.microsoft.com/office/drawing/2014/main" xmlns="" id="{15B69198-8858-294B-805F-C0DA38A7ECD2}"/>
              </a:ext>
            </a:extLst>
          </p:cNvPr>
          <p:cNvPicPr>
            <a:picLocks noChangeAspect="1"/>
          </p:cNvPicPr>
          <p:nvPr/>
        </p:nvPicPr>
        <p:blipFill>
          <a:blip r:embed="rId3"/>
          <a:stretch>
            <a:fillRect/>
          </a:stretch>
        </p:blipFill>
        <p:spPr>
          <a:xfrm>
            <a:off x="5565058" y="294763"/>
            <a:ext cx="6626942" cy="89494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4"/>
              </a:rPr>
              <a:t>https://www.edweek.org/ew/section/multimedia/the-coronavirus-spring-the-historic-closing-of.html</a:t>
            </a:r>
            <a:endParaRPr lang="en-US" dirty="0">
              <a:solidFill>
                <a:prstClr val="black"/>
              </a:solidFill>
            </a:endParaRPr>
          </a:p>
        </p:txBody>
      </p:sp>
      <p:pic>
        <p:nvPicPr>
          <p:cNvPr id="3" name="Picture 2">
            <a:extLst>
              <a:ext uri="{FF2B5EF4-FFF2-40B4-BE49-F238E27FC236}">
                <a16:creationId xmlns:a16="http://schemas.microsoft.com/office/drawing/2014/main" xmlns="" id="{F16FDA86-CAD4-C049-BD1A-0CFAC7D6692B}"/>
              </a:ext>
            </a:extLst>
          </p:cNvPr>
          <p:cNvPicPr>
            <a:picLocks noChangeAspect="1"/>
          </p:cNvPicPr>
          <p:nvPr/>
        </p:nvPicPr>
        <p:blipFill>
          <a:blip r:embed="rId5"/>
          <a:stretch>
            <a:fillRect/>
          </a:stretch>
        </p:blipFill>
        <p:spPr>
          <a:xfrm>
            <a:off x="0" y="1276644"/>
            <a:ext cx="5321300" cy="5050397"/>
          </a:xfrm>
          <a:prstGeom prst="rect">
            <a:avLst/>
          </a:prstGeom>
        </p:spPr>
      </p:pic>
      <p:pic>
        <p:nvPicPr>
          <p:cNvPr id="9" name="Picture 8">
            <a:extLst>
              <a:ext uri="{FF2B5EF4-FFF2-40B4-BE49-F238E27FC236}">
                <a16:creationId xmlns:a16="http://schemas.microsoft.com/office/drawing/2014/main" xmlns="" id="{7D6A19FF-E470-B744-8AAB-020207F13ADC}"/>
              </a:ext>
            </a:extLst>
          </p:cNvPr>
          <p:cNvPicPr>
            <a:picLocks noChangeAspect="1"/>
          </p:cNvPicPr>
          <p:nvPr/>
        </p:nvPicPr>
        <p:blipFill rotWithShape="1">
          <a:blip r:embed="rId6"/>
          <a:srcRect b="29035"/>
          <a:stretch/>
        </p:blipFill>
        <p:spPr>
          <a:xfrm>
            <a:off x="5218911" y="1276645"/>
            <a:ext cx="6884600" cy="5050396"/>
          </a:xfrm>
          <a:prstGeom prst="rect">
            <a:avLst/>
          </a:prstGeom>
        </p:spPr>
      </p:pic>
    </p:spTree>
    <p:extLst>
      <p:ext uri="{BB962C8B-B14F-4D97-AF65-F5344CB8AC3E}">
        <p14:creationId xmlns:p14="http://schemas.microsoft.com/office/powerpoint/2010/main" val="265527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medscapestatic.com/pi/features/slideshow-slide/covid-19-infographics-6012689/fig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6414"/>
            <a:ext cx="8082580" cy="5043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g.medscapestatic.com/pi/features/slideshow-slide/covid-19-infographics-6012689/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027" y="1690606"/>
            <a:ext cx="6083168" cy="42019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b="22724"/>
          <a:stretch/>
        </p:blipFill>
        <p:spPr>
          <a:xfrm>
            <a:off x="2337184" y="0"/>
            <a:ext cx="7286625" cy="1376413"/>
          </a:xfrm>
          <a:prstGeom prst="rect">
            <a:avLst/>
          </a:prstGeom>
        </p:spPr>
      </p:pic>
      <p:sp>
        <p:nvSpPr>
          <p:cNvPr id="3" name="Rectangle 2"/>
          <p:cNvSpPr/>
          <p:nvPr/>
        </p:nvSpPr>
        <p:spPr>
          <a:xfrm>
            <a:off x="-240632" y="6488668"/>
            <a:ext cx="12192000" cy="369332"/>
          </a:xfrm>
          <a:prstGeom prst="rect">
            <a:avLst/>
          </a:prstGeom>
        </p:spPr>
        <p:txBody>
          <a:bodyPr wrap="square">
            <a:spAutoFit/>
          </a:bodyPr>
          <a:lstStyle/>
          <a:p>
            <a:pPr algn="ctr"/>
            <a:r>
              <a:rPr lang="en-US" dirty="0">
                <a:solidFill>
                  <a:prstClr val="black"/>
                </a:solidFill>
                <a:hlinkClick r:id="rId5"/>
              </a:rPr>
              <a:t>https://www.medscape.com/slideshow/covid-19-infographics-6012689</a:t>
            </a:r>
            <a:endParaRPr lang="en-US" dirty="0">
              <a:solidFill>
                <a:prstClr val="black"/>
              </a:solidFill>
            </a:endParaRPr>
          </a:p>
        </p:txBody>
      </p:sp>
    </p:spTree>
    <p:extLst>
      <p:ext uri="{BB962C8B-B14F-4D97-AF65-F5344CB8AC3E}">
        <p14:creationId xmlns:p14="http://schemas.microsoft.com/office/powerpoint/2010/main" val="3433633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pic>
        <p:nvPicPr>
          <p:cNvPr id="7" name="Picture 6">
            <a:extLst>
              <a:ext uri="{FF2B5EF4-FFF2-40B4-BE49-F238E27FC236}">
                <a16:creationId xmlns:a16="http://schemas.microsoft.com/office/drawing/2014/main" xmlns="" id="{15B69198-8858-294B-805F-C0DA38A7ECD2}"/>
              </a:ext>
            </a:extLst>
          </p:cNvPr>
          <p:cNvPicPr>
            <a:picLocks noChangeAspect="1"/>
          </p:cNvPicPr>
          <p:nvPr/>
        </p:nvPicPr>
        <p:blipFill>
          <a:blip r:embed="rId3"/>
          <a:stretch>
            <a:fillRect/>
          </a:stretch>
        </p:blipFill>
        <p:spPr>
          <a:xfrm>
            <a:off x="5565058" y="294763"/>
            <a:ext cx="6626942" cy="89494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4"/>
              </a:rPr>
              <a:t>https://www.edweek.org/ew/section/multimedia/the-coronavirus-spring-the-historic-closing-of.html</a:t>
            </a:r>
            <a:endParaRPr lang="en-US" dirty="0">
              <a:solidFill>
                <a:prstClr val="black"/>
              </a:solidFill>
            </a:endParaRPr>
          </a:p>
        </p:txBody>
      </p:sp>
      <p:pic>
        <p:nvPicPr>
          <p:cNvPr id="3" name="Picture 2">
            <a:extLst>
              <a:ext uri="{FF2B5EF4-FFF2-40B4-BE49-F238E27FC236}">
                <a16:creationId xmlns:a16="http://schemas.microsoft.com/office/drawing/2014/main" xmlns="" id="{6905B9BD-E469-B047-8B95-8F85FD012116}"/>
              </a:ext>
            </a:extLst>
          </p:cNvPr>
          <p:cNvPicPr>
            <a:picLocks noChangeAspect="1"/>
          </p:cNvPicPr>
          <p:nvPr/>
        </p:nvPicPr>
        <p:blipFill>
          <a:blip r:embed="rId5"/>
          <a:stretch>
            <a:fillRect/>
          </a:stretch>
        </p:blipFill>
        <p:spPr>
          <a:xfrm>
            <a:off x="160983" y="1189703"/>
            <a:ext cx="5243092" cy="5176240"/>
          </a:xfrm>
          <a:prstGeom prst="rect">
            <a:avLst/>
          </a:prstGeom>
        </p:spPr>
      </p:pic>
      <p:pic>
        <p:nvPicPr>
          <p:cNvPr id="6" name="Picture 5">
            <a:extLst>
              <a:ext uri="{FF2B5EF4-FFF2-40B4-BE49-F238E27FC236}">
                <a16:creationId xmlns:a16="http://schemas.microsoft.com/office/drawing/2014/main" xmlns="" id="{497A39E8-2357-A248-ABFA-B014D01BB178}"/>
              </a:ext>
            </a:extLst>
          </p:cNvPr>
          <p:cNvPicPr>
            <a:picLocks noChangeAspect="1"/>
          </p:cNvPicPr>
          <p:nvPr/>
        </p:nvPicPr>
        <p:blipFill>
          <a:blip r:embed="rId6"/>
          <a:stretch>
            <a:fillRect/>
          </a:stretch>
        </p:blipFill>
        <p:spPr>
          <a:xfrm>
            <a:off x="5565058" y="1228854"/>
            <a:ext cx="6381136" cy="5090833"/>
          </a:xfrm>
          <a:prstGeom prst="rect">
            <a:avLst/>
          </a:prstGeom>
        </p:spPr>
      </p:pic>
    </p:spTree>
    <p:extLst>
      <p:ext uri="{BB962C8B-B14F-4D97-AF65-F5344CB8AC3E}">
        <p14:creationId xmlns:p14="http://schemas.microsoft.com/office/powerpoint/2010/main" val="1762471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pic>
        <p:nvPicPr>
          <p:cNvPr id="7" name="Picture 6">
            <a:extLst>
              <a:ext uri="{FF2B5EF4-FFF2-40B4-BE49-F238E27FC236}">
                <a16:creationId xmlns:a16="http://schemas.microsoft.com/office/drawing/2014/main" xmlns="" id="{15B69198-8858-294B-805F-C0DA38A7ECD2}"/>
              </a:ext>
            </a:extLst>
          </p:cNvPr>
          <p:cNvPicPr>
            <a:picLocks noChangeAspect="1"/>
          </p:cNvPicPr>
          <p:nvPr/>
        </p:nvPicPr>
        <p:blipFill>
          <a:blip r:embed="rId3"/>
          <a:stretch>
            <a:fillRect/>
          </a:stretch>
        </p:blipFill>
        <p:spPr>
          <a:xfrm>
            <a:off x="5565058" y="294763"/>
            <a:ext cx="6626942" cy="89494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4"/>
              </a:rPr>
              <a:t>https://www.edweek.org/ew/section/multimedia/the-coronavirus-spring-the-historic-closing-of.html</a:t>
            </a:r>
            <a:endParaRPr lang="en-US" dirty="0">
              <a:solidFill>
                <a:prstClr val="black"/>
              </a:solidFill>
            </a:endParaRPr>
          </a:p>
        </p:txBody>
      </p:sp>
      <p:pic>
        <p:nvPicPr>
          <p:cNvPr id="3" name="Picture 2">
            <a:extLst>
              <a:ext uri="{FF2B5EF4-FFF2-40B4-BE49-F238E27FC236}">
                <a16:creationId xmlns:a16="http://schemas.microsoft.com/office/drawing/2014/main" xmlns="" id="{05C32E7D-4BCC-214A-95F5-92E59113835F}"/>
              </a:ext>
            </a:extLst>
          </p:cNvPr>
          <p:cNvPicPr>
            <a:picLocks noChangeAspect="1"/>
          </p:cNvPicPr>
          <p:nvPr/>
        </p:nvPicPr>
        <p:blipFill>
          <a:blip r:embed="rId5"/>
          <a:stretch>
            <a:fillRect/>
          </a:stretch>
        </p:blipFill>
        <p:spPr>
          <a:xfrm>
            <a:off x="520376" y="1189703"/>
            <a:ext cx="4808708" cy="5235612"/>
          </a:xfrm>
          <a:prstGeom prst="rect">
            <a:avLst/>
          </a:prstGeom>
        </p:spPr>
      </p:pic>
      <p:pic>
        <p:nvPicPr>
          <p:cNvPr id="6" name="Picture 5">
            <a:extLst>
              <a:ext uri="{FF2B5EF4-FFF2-40B4-BE49-F238E27FC236}">
                <a16:creationId xmlns:a16="http://schemas.microsoft.com/office/drawing/2014/main" xmlns="" id="{835C6E4F-FF7A-5347-A1C8-ADA3AF300018}"/>
              </a:ext>
            </a:extLst>
          </p:cNvPr>
          <p:cNvPicPr>
            <a:picLocks noChangeAspect="1"/>
          </p:cNvPicPr>
          <p:nvPr/>
        </p:nvPicPr>
        <p:blipFill>
          <a:blip r:embed="rId6"/>
          <a:stretch>
            <a:fillRect/>
          </a:stretch>
        </p:blipFill>
        <p:spPr>
          <a:xfrm>
            <a:off x="6234160" y="1194064"/>
            <a:ext cx="5288738" cy="5231252"/>
          </a:xfrm>
          <a:prstGeom prst="rect">
            <a:avLst/>
          </a:prstGeom>
        </p:spPr>
      </p:pic>
    </p:spTree>
    <p:extLst>
      <p:ext uri="{BB962C8B-B14F-4D97-AF65-F5344CB8AC3E}">
        <p14:creationId xmlns:p14="http://schemas.microsoft.com/office/powerpoint/2010/main" val="1722319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pic>
        <p:nvPicPr>
          <p:cNvPr id="7" name="Picture 6">
            <a:extLst>
              <a:ext uri="{FF2B5EF4-FFF2-40B4-BE49-F238E27FC236}">
                <a16:creationId xmlns:a16="http://schemas.microsoft.com/office/drawing/2014/main" xmlns="" id="{15B69198-8858-294B-805F-C0DA38A7ECD2}"/>
              </a:ext>
            </a:extLst>
          </p:cNvPr>
          <p:cNvPicPr>
            <a:picLocks noChangeAspect="1"/>
          </p:cNvPicPr>
          <p:nvPr/>
        </p:nvPicPr>
        <p:blipFill>
          <a:blip r:embed="rId3"/>
          <a:stretch>
            <a:fillRect/>
          </a:stretch>
        </p:blipFill>
        <p:spPr>
          <a:xfrm>
            <a:off x="5565058" y="294763"/>
            <a:ext cx="6626942" cy="89494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4"/>
              </a:rPr>
              <a:t>https://www.edweek.org/ew/section/multimedia/the-coronavirus-spring-the-historic-closing-of.html</a:t>
            </a:r>
            <a:endParaRPr lang="en-US" dirty="0">
              <a:solidFill>
                <a:prstClr val="black"/>
              </a:solidFill>
            </a:endParaRPr>
          </a:p>
        </p:txBody>
      </p:sp>
      <p:pic>
        <p:nvPicPr>
          <p:cNvPr id="3" name="Picture 2">
            <a:extLst>
              <a:ext uri="{FF2B5EF4-FFF2-40B4-BE49-F238E27FC236}">
                <a16:creationId xmlns:a16="http://schemas.microsoft.com/office/drawing/2014/main" xmlns="" id="{A0CFC1E9-1D60-804A-B446-B0EDE4662802}"/>
              </a:ext>
            </a:extLst>
          </p:cNvPr>
          <p:cNvPicPr>
            <a:picLocks noChangeAspect="1"/>
          </p:cNvPicPr>
          <p:nvPr/>
        </p:nvPicPr>
        <p:blipFill>
          <a:blip r:embed="rId5"/>
          <a:stretch>
            <a:fillRect/>
          </a:stretch>
        </p:blipFill>
        <p:spPr>
          <a:xfrm>
            <a:off x="875070" y="1010376"/>
            <a:ext cx="4317383" cy="5394719"/>
          </a:xfrm>
          <a:prstGeom prst="rect">
            <a:avLst/>
          </a:prstGeom>
        </p:spPr>
      </p:pic>
      <p:pic>
        <p:nvPicPr>
          <p:cNvPr id="6" name="Picture 5">
            <a:extLst>
              <a:ext uri="{FF2B5EF4-FFF2-40B4-BE49-F238E27FC236}">
                <a16:creationId xmlns:a16="http://schemas.microsoft.com/office/drawing/2014/main" xmlns="" id="{85F418CC-9031-BE4A-A25E-CE9F2C569793}"/>
              </a:ext>
            </a:extLst>
          </p:cNvPr>
          <p:cNvPicPr>
            <a:picLocks noChangeAspect="1"/>
          </p:cNvPicPr>
          <p:nvPr/>
        </p:nvPicPr>
        <p:blipFill>
          <a:blip r:embed="rId6"/>
          <a:stretch>
            <a:fillRect/>
          </a:stretch>
        </p:blipFill>
        <p:spPr>
          <a:xfrm>
            <a:off x="6222865" y="1253302"/>
            <a:ext cx="4947895" cy="5088194"/>
          </a:xfrm>
          <a:prstGeom prst="rect">
            <a:avLst/>
          </a:prstGeom>
        </p:spPr>
      </p:pic>
    </p:spTree>
    <p:extLst>
      <p:ext uri="{BB962C8B-B14F-4D97-AF65-F5344CB8AC3E}">
        <p14:creationId xmlns:p14="http://schemas.microsoft.com/office/powerpoint/2010/main" val="1993546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B569AC-7992-7948-9ACC-93A26B5A660A}"/>
              </a:ext>
            </a:extLst>
          </p:cNvPr>
          <p:cNvSpPr/>
          <p:nvPr/>
        </p:nvSpPr>
        <p:spPr>
          <a:xfrm>
            <a:off x="0" y="6440129"/>
            <a:ext cx="12192000" cy="369332"/>
          </a:xfrm>
          <a:prstGeom prst="rect">
            <a:avLst/>
          </a:prstGeom>
        </p:spPr>
        <p:txBody>
          <a:bodyPr wrap="square">
            <a:spAutoFit/>
          </a:bodyPr>
          <a:lstStyle/>
          <a:p>
            <a:pPr algn="ctr">
              <a:defRPr/>
            </a:pPr>
            <a:r>
              <a:rPr lang="en-US" dirty="0">
                <a:solidFill>
                  <a:prstClr val="black"/>
                </a:solidFill>
                <a:hlinkClick r:id="rId2"/>
              </a:rPr>
              <a:t>https://abcnews.go.com/Health/coronavirus-map-tracking-spread-us-world/story?id=69415591</a:t>
            </a:r>
            <a:endParaRPr lang="en-US" dirty="0">
              <a:solidFill>
                <a:prstClr val="black"/>
              </a:solidFill>
            </a:endParaRPr>
          </a:p>
        </p:txBody>
      </p:sp>
      <p:pic>
        <p:nvPicPr>
          <p:cNvPr id="7" name="Picture 6">
            <a:extLst>
              <a:ext uri="{FF2B5EF4-FFF2-40B4-BE49-F238E27FC236}">
                <a16:creationId xmlns:a16="http://schemas.microsoft.com/office/drawing/2014/main" xmlns="" id="{840E562C-1B0C-974D-8664-972734A39E98}"/>
              </a:ext>
            </a:extLst>
          </p:cNvPr>
          <p:cNvPicPr>
            <a:picLocks noChangeAspect="1"/>
          </p:cNvPicPr>
          <p:nvPr/>
        </p:nvPicPr>
        <p:blipFill>
          <a:blip r:embed="rId3"/>
          <a:stretch>
            <a:fillRect/>
          </a:stretch>
        </p:blipFill>
        <p:spPr>
          <a:xfrm>
            <a:off x="1231458" y="139672"/>
            <a:ext cx="9729084" cy="6197218"/>
          </a:xfrm>
          <a:prstGeom prst="rect">
            <a:avLst/>
          </a:prstGeom>
        </p:spPr>
      </p:pic>
    </p:spTree>
    <p:extLst>
      <p:ext uri="{BB962C8B-B14F-4D97-AF65-F5344CB8AC3E}">
        <p14:creationId xmlns:p14="http://schemas.microsoft.com/office/powerpoint/2010/main" val="1025707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4307" y="5399912"/>
            <a:ext cx="12356307" cy="1138773"/>
          </a:xfrm>
          <a:prstGeom prst="rect">
            <a:avLst/>
          </a:prstGeom>
          <a:solidFill>
            <a:schemeClr val="bg1">
              <a:alpha val="62000"/>
            </a:schemeClr>
          </a:solid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Global Pandemic</a:t>
            </a:r>
            <a:endParaRPr lang="en-US" sz="3600" b="1" dirty="0" smtClean="0">
              <a:solidFill>
                <a:prstClr val="black"/>
              </a:solidFill>
              <a:effectLst>
                <a:outerShdw blurRad="38100" dist="38100" dir="2700000" algn="tl">
                  <a:srgbClr val="000000">
                    <a:alpha val="43137"/>
                  </a:srgbClr>
                </a:outerShdw>
              </a:effectLst>
            </a:endParaRPr>
          </a:p>
          <a:p>
            <a:pPr algn="ctr"/>
            <a:r>
              <a:rPr lang="en-US" sz="3200" b="1" dirty="0" smtClean="0">
                <a:solidFill>
                  <a:prstClr val="black"/>
                </a:solidFill>
                <a:effectLst>
                  <a:outerShdw blurRad="38100" dist="38100" dir="2700000" algn="tl">
                    <a:srgbClr val="000000">
                      <a:alpha val="43137"/>
                    </a:srgbClr>
                  </a:outerShdw>
                </a:effectLst>
              </a:rPr>
              <a:t>Impact </a:t>
            </a:r>
            <a:r>
              <a:rPr lang="en-US" sz="3200" b="1" dirty="0">
                <a:solidFill>
                  <a:prstClr val="black"/>
                </a:solidFill>
                <a:effectLst>
                  <a:outerShdw blurRad="38100" dist="38100" dir="2700000" algn="tl">
                    <a:srgbClr val="000000">
                      <a:alpha val="43137"/>
                    </a:srgbClr>
                  </a:outerShdw>
                </a:effectLst>
              </a:rPr>
              <a:t>of the Coronavirus on </a:t>
            </a:r>
            <a:r>
              <a:rPr lang="en-US" sz="3200" b="1" dirty="0" smtClean="0">
                <a:solidFill>
                  <a:prstClr val="black"/>
                </a:solidFill>
                <a:effectLst>
                  <a:outerShdw blurRad="38100" dist="38100" dir="2700000" algn="tl">
                    <a:srgbClr val="000000">
                      <a:alpha val="43137"/>
                    </a:srgbClr>
                  </a:outerShdw>
                </a:effectLst>
              </a:rPr>
              <a:t>Children </a:t>
            </a:r>
            <a:r>
              <a:rPr lang="en-US" sz="3200" b="1" dirty="0">
                <a:solidFill>
                  <a:prstClr val="black"/>
                </a:solidFill>
                <a:effectLst>
                  <a:outerShdw blurRad="38100" dist="38100" dir="2700000" algn="tl">
                    <a:srgbClr val="000000">
                      <a:alpha val="43137"/>
                    </a:srgbClr>
                  </a:outerShdw>
                </a:effectLst>
              </a:rPr>
              <a:t>and </a:t>
            </a:r>
            <a:r>
              <a:rPr lang="en-US" sz="3200" b="1" dirty="0" smtClean="0">
                <a:solidFill>
                  <a:prstClr val="black"/>
                </a:solidFill>
                <a:effectLst>
                  <a:outerShdw blurRad="38100" dist="38100" dir="2700000" algn="tl">
                    <a:srgbClr val="000000">
                      <a:alpha val="43137"/>
                    </a:srgbClr>
                  </a:outerShdw>
                </a:effectLst>
              </a:rPr>
              <a:t>Schools Around the World</a:t>
            </a:r>
            <a:endParaRPr lang="en-US" sz="3200" b="1" dirty="0">
              <a:solidFill>
                <a:prstClr val="black"/>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xmlns="" id="{F041FB23-00B4-D547-9480-D863BB970724}"/>
              </a:ext>
            </a:extLst>
          </p:cNvPr>
          <p:cNvPicPr>
            <a:picLocks noChangeAspect="1"/>
          </p:cNvPicPr>
          <p:nvPr/>
        </p:nvPicPr>
        <p:blipFill rotWithShape="1">
          <a:blip r:embed="rId3"/>
          <a:srcRect l="4849" t="8636" r="5048" b="14149"/>
          <a:stretch/>
        </p:blipFill>
        <p:spPr>
          <a:xfrm>
            <a:off x="1" y="-1"/>
            <a:ext cx="4571999" cy="3036959"/>
          </a:xfrm>
          <a:prstGeom prst="rect">
            <a:avLst/>
          </a:prstGeom>
        </p:spPr>
      </p:pic>
      <p:pic>
        <p:nvPicPr>
          <p:cNvPr id="10" name="Picture 9">
            <a:extLst>
              <a:ext uri="{FF2B5EF4-FFF2-40B4-BE49-F238E27FC236}">
                <a16:creationId xmlns:a16="http://schemas.microsoft.com/office/drawing/2014/main" xmlns="" id="{89C36BB8-7FF2-8344-A7D8-EA7C93BF732F}"/>
              </a:ext>
            </a:extLst>
          </p:cNvPr>
          <p:cNvPicPr>
            <a:picLocks noChangeAspect="1"/>
          </p:cNvPicPr>
          <p:nvPr/>
        </p:nvPicPr>
        <p:blipFill rotWithShape="1">
          <a:blip r:embed="rId4"/>
          <a:srcRect l="10547" t="7912" r="4799" b="16649"/>
          <a:stretch/>
        </p:blipFill>
        <p:spPr>
          <a:xfrm>
            <a:off x="4312118" y="0"/>
            <a:ext cx="4899260" cy="3036959"/>
          </a:xfrm>
          <a:prstGeom prst="rect">
            <a:avLst/>
          </a:prstGeom>
        </p:spPr>
      </p:pic>
      <p:pic>
        <p:nvPicPr>
          <p:cNvPr id="8" name="Picture 7">
            <a:extLst>
              <a:ext uri="{FF2B5EF4-FFF2-40B4-BE49-F238E27FC236}">
                <a16:creationId xmlns:a16="http://schemas.microsoft.com/office/drawing/2014/main" xmlns="" id="{0A728369-20BB-9742-B2CE-B986D669B756}"/>
              </a:ext>
            </a:extLst>
          </p:cNvPr>
          <p:cNvPicPr>
            <a:picLocks noChangeAspect="1"/>
          </p:cNvPicPr>
          <p:nvPr/>
        </p:nvPicPr>
        <p:blipFill rotWithShape="1">
          <a:blip r:embed="rId5"/>
          <a:srcRect l="2370" t="2859" r="2148" b="16099"/>
          <a:stretch/>
        </p:blipFill>
        <p:spPr>
          <a:xfrm>
            <a:off x="7950467" y="0"/>
            <a:ext cx="4217470" cy="3053790"/>
          </a:xfrm>
          <a:prstGeom prst="rect">
            <a:avLst/>
          </a:prstGeom>
        </p:spPr>
      </p:pic>
    </p:spTree>
    <p:extLst>
      <p:ext uri="{BB962C8B-B14F-4D97-AF65-F5344CB8AC3E}">
        <p14:creationId xmlns:p14="http://schemas.microsoft.com/office/powerpoint/2010/main" val="3067197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9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B082BA-BA9D-0C42-A41D-FCBD884C1986}"/>
              </a:ext>
            </a:extLst>
          </p:cNvPr>
          <p:cNvPicPr>
            <a:picLocks noChangeAspect="1"/>
          </p:cNvPicPr>
          <p:nvPr/>
        </p:nvPicPr>
        <p:blipFill>
          <a:blip r:embed="rId2"/>
          <a:stretch>
            <a:fillRect/>
          </a:stretch>
        </p:blipFill>
        <p:spPr>
          <a:xfrm>
            <a:off x="2984739" y="-49784"/>
            <a:ext cx="5508858" cy="6538452"/>
          </a:xfrm>
          <a:prstGeom prst="rect">
            <a:avLst/>
          </a:prstGeom>
        </p:spPr>
      </p:pic>
      <p:sp>
        <p:nvSpPr>
          <p:cNvPr id="4" name="Rectangle 3">
            <a:extLst>
              <a:ext uri="{FF2B5EF4-FFF2-40B4-BE49-F238E27FC236}">
                <a16:creationId xmlns:a16="http://schemas.microsoft.com/office/drawing/2014/main" xmlns="" id="{61D618B5-B91C-5042-9C11-E71F4D9AB4A5}"/>
              </a:ext>
            </a:extLst>
          </p:cNvPr>
          <p:cNvSpPr/>
          <p:nvPr/>
        </p:nvSpPr>
        <p:spPr>
          <a:xfrm>
            <a:off x="0" y="6488668"/>
            <a:ext cx="12192000" cy="369332"/>
          </a:xfrm>
          <a:prstGeom prst="rect">
            <a:avLst/>
          </a:prstGeom>
          <a:solidFill>
            <a:schemeClr val="bg1"/>
          </a:solidFill>
        </p:spPr>
        <p:txBody>
          <a:bodyPr wrap="square">
            <a:spAutoFit/>
          </a:bodyPr>
          <a:lstStyle/>
          <a:p>
            <a:pPr algn="ctr"/>
            <a:r>
              <a:rPr lang="en-US" dirty="0">
                <a:solidFill>
                  <a:prstClr val="black"/>
                </a:solidFill>
                <a:hlinkClick r:id="rId3"/>
              </a:rPr>
              <a:t>https://www.edweek.org/ew/articles/2020/06/11/how-schools-in-other-countries-have-reopened.html</a:t>
            </a:r>
            <a:endParaRPr lang="en-US" dirty="0">
              <a:solidFill>
                <a:prstClr val="black"/>
              </a:solidFill>
            </a:endParaRPr>
          </a:p>
        </p:txBody>
      </p:sp>
    </p:spTree>
    <p:extLst>
      <p:ext uri="{BB962C8B-B14F-4D97-AF65-F5344CB8AC3E}">
        <p14:creationId xmlns:p14="http://schemas.microsoft.com/office/powerpoint/2010/main" val="3105470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9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B082BA-BA9D-0C42-A41D-FCBD884C1986}"/>
              </a:ext>
            </a:extLst>
          </p:cNvPr>
          <p:cNvPicPr>
            <a:picLocks noChangeAspect="1"/>
          </p:cNvPicPr>
          <p:nvPr/>
        </p:nvPicPr>
        <p:blipFill rotWithShape="1">
          <a:blip r:embed="rId2"/>
          <a:srcRect l="2172" b="85259"/>
          <a:stretch/>
        </p:blipFill>
        <p:spPr>
          <a:xfrm>
            <a:off x="469555" y="0"/>
            <a:ext cx="5389227" cy="963827"/>
          </a:xfrm>
          <a:prstGeom prst="rect">
            <a:avLst/>
          </a:prstGeom>
        </p:spPr>
      </p:pic>
      <p:sp>
        <p:nvSpPr>
          <p:cNvPr id="4" name="Rectangle 3">
            <a:extLst>
              <a:ext uri="{FF2B5EF4-FFF2-40B4-BE49-F238E27FC236}">
                <a16:creationId xmlns:a16="http://schemas.microsoft.com/office/drawing/2014/main" xmlns="" id="{61D618B5-B91C-5042-9C11-E71F4D9AB4A5}"/>
              </a:ext>
            </a:extLst>
          </p:cNvPr>
          <p:cNvSpPr/>
          <p:nvPr/>
        </p:nvSpPr>
        <p:spPr>
          <a:xfrm>
            <a:off x="0"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https://www.edweek.org/ew/articles/2020/06/11/how-schools-in-other-countries-have-reopened.html</a:t>
            </a:r>
            <a:endParaRPr lang="en-US" dirty="0">
              <a:solidFill>
                <a:prstClr val="black"/>
              </a:solidFill>
            </a:endParaRPr>
          </a:p>
        </p:txBody>
      </p:sp>
      <p:pic>
        <p:nvPicPr>
          <p:cNvPr id="5" name="Picture 4">
            <a:extLst>
              <a:ext uri="{FF2B5EF4-FFF2-40B4-BE49-F238E27FC236}">
                <a16:creationId xmlns:a16="http://schemas.microsoft.com/office/drawing/2014/main" xmlns="" id="{27CD1C98-C39D-064E-8457-C9B71EA46D88}"/>
              </a:ext>
            </a:extLst>
          </p:cNvPr>
          <p:cNvPicPr>
            <a:picLocks noChangeAspect="1"/>
          </p:cNvPicPr>
          <p:nvPr/>
        </p:nvPicPr>
        <p:blipFill rotWithShape="1">
          <a:blip r:embed="rId2"/>
          <a:srcRect t="32883" b="62581"/>
          <a:stretch/>
        </p:blipFill>
        <p:spPr>
          <a:xfrm>
            <a:off x="6096000" y="333632"/>
            <a:ext cx="5508858" cy="296562"/>
          </a:xfrm>
          <a:prstGeom prst="rect">
            <a:avLst/>
          </a:prstGeom>
        </p:spPr>
      </p:pic>
      <p:pic>
        <p:nvPicPr>
          <p:cNvPr id="6" name="Picture 5">
            <a:extLst>
              <a:ext uri="{FF2B5EF4-FFF2-40B4-BE49-F238E27FC236}">
                <a16:creationId xmlns:a16="http://schemas.microsoft.com/office/drawing/2014/main" xmlns="" id="{6715274A-AEB5-1C4D-8052-6A35FC08C3F6}"/>
              </a:ext>
            </a:extLst>
          </p:cNvPr>
          <p:cNvPicPr>
            <a:picLocks noChangeAspect="1"/>
          </p:cNvPicPr>
          <p:nvPr/>
        </p:nvPicPr>
        <p:blipFill rotWithShape="1">
          <a:blip r:embed="rId2"/>
          <a:srcRect l="7601" t="37594" r="6193" b="7218"/>
          <a:stretch/>
        </p:blipFill>
        <p:spPr>
          <a:xfrm>
            <a:off x="469555" y="1755212"/>
            <a:ext cx="4748980" cy="3608439"/>
          </a:xfrm>
          <a:prstGeom prst="rect">
            <a:avLst/>
          </a:prstGeom>
        </p:spPr>
      </p:pic>
      <p:sp>
        <p:nvSpPr>
          <p:cNvPr id="2" name="Rectangle 1">
            <a:extLst>
              <a:ext uri="{FF2B5EF4-FFF2-40B4-BE49-F238E27FC236}">
                <a16:creationId xmlns:a16="http://schemas.microsoft.com/office/drawing/2014/main" xmlns="" id="{48D468C2-94A1-0D4F-AD4E-B6C4E7E92979}"/>
              </a:ext>
            </a:extLst>
          </p:cNvPr>
          <p:cNvSpPr/>
          <p:nvPr/>
        </p:nvSpPr>
        <p:spPr>
          <a:xfrm>
            <a:off x="5407743" y="963827"/>
            <a:ext cx="6538450" cy="4955203"/>
          </a:xfrm>
          <a:prstGeom prst="rect">
            <a:avLst/>
          </a:prstGeom>
          <a:solidFill>
            <a:schemeClr val="bg1"/>
          </a:solidFill>
        </p:spPr>
        <p:txBody>
          <a:bodyPr wrap="square">
            <a:spAutoFit/>
          </a:bodyPr>
          <a:lstStyle/>
          <a:p>
            <a:pPr algn="ctr"/>
            <a:r>
              <a:rPr lang="en-US" sz="2800" b="1" dirty="0">
                <a:solidFill>
                  <a:srgbClr val="0626A9"/>
                </a:solidFill>
              </a:rPr>
              <a:t>Taiwan</a:t>
            </a:r>
          </a:p>
          <a:p>
            <a:r>
              <a:rPr lang="en-US" dirty="0">
                <a:solidFill>
                  <a:srgbClr val="000000"/>
                </a:solidFill>
              </a:rPr>
              <a:t>The Taiwanese government provides all </a:t>
            </a:r>
            <a:r>
              <a:rPr lang="en-US" dirty="0">
                <a:solidFill>
                  <a:srgbClr val="FF0000"/>
                </a:solidFill>
                <a:effectLst>
                  <a:outerShdw blurRad="38100" dist="38100" dir="2700000" algn="tl">
                    <a:srgbClr val="000000">
                      <a:alpha val="43137"/>
                    </a:srgbClr>
                  </a:outerShdw>
                </a:effectLst>
              </a:rPr>
              <a:t>adults nine masks every two weeks, and all children 10 masks every two weeks. </a:t>
            </a:r>
            <a:r>
              <a:rPr lang="en-US" dirty="0">
                <a:solidFill>
                  <a:srgbClr val="000000"/>
                </a:solidFill>
              </a:rPr>
              <a:t>During the school year, the private school gives staff members an additional five masks every two weeks so they can have a new mask every day.</a:t>
            </a:r>
          </a:p>
          <a:p>
            <a:endParaRPr lang="en-US" dirty="0">
              <a:solidFill>
                <a:srgbClr val="000000"/>
              </a:solidFill>
            </a:endParaRPr>
          </a:p>
          <a:p>
            <a:r>
              <a:rPr lang="en-US" dirty="0">
                <a:solidFill>
                  <a:prstClr val="black"/>
                </a:solidFill>
              </a:rPr>
              <a:t>The biggest changes have been made in the cafeteria, since students take off their masks to eat. </a:t>
            </a:r>
            <a:r>
              <a:rPr lang="en-US" dirty="0">
                <a:solidFill>
                  <a:srgbClr val="FF0000"/>
                </a:solidFill>
                <a:effectLst>
                  <a:outerShdw blurRad="38100" dist="38100" dir="2700000" algn="tl">
                    <a:srgbClr val="000000">
                      <a:alpha val="43137"/>
                    </a:srgbClr>
                  </a:outerShdw>
                </a:effectLst>
              </a:rPr>
              <a:t>Schools rented tents for the courtyard to expand the eating area.</a:t>
            </a:r>
            <a:r>
              <a:rPr lang="en-US" dirty="0">
                <a:solidFill>
                  <a:prstClr val="black"/>
                </a:solidFill>
              </a:rPr>
              <a:t> Gone are the salad bars and buffet lines. Meals are now pre-packaged and sealed, and students are handed their lunch by a cafeteria worker so they’re not touching anything.</a:t>
            </a:r>
          </a:p>
          <a:p>
            <a:endParaRPr lang="en-US" dirty="0">
              <a:solidFill>
                <a:srgbClr val="000000"/>
              </a:solidFill>
              <a:latin typeface="Verdana" panose="020B0604030504040204" pitchFamily="34" charset="0"/>
            </a:endParaRPr>
          </a:p>
          <a:p>
            <a:r>
              <a:rPr lang="en-US" dirty="0">
                <a:solidFill>
                  <a:prstClr val="black"/>
                </a:solidFill>
              </a:rPr>
              <a:t>Students are still allowed to </a:t>
            </a:r>
            <a:r>
              <a:rPr lang="en-US" dirty="0">
                <a:solidFill>
                  <a:srgbClr val="FF0000"/>
                </a:solidFill>
                <a:effectLst>
                  <a:outerShdw blurRad="38100" dist="38100" dir="2700000" algn="tl">
                    <a:srgbClr val="000000">
                      <a:alpha val="43137"/>
                    </a:srgbClr>
                  </a:outerShdw>
                </a:effectLst>
              </a:rPr>
              <a:t>play during recess with masks on</a:t>
            </a:r>
            <a:r>
              <a:rPr lang="en-US" dirty="0">
                <a:solidFill>
                  <a:prstClr val="black"/>
                </a:solidFill>
              </a:rPr>
              <a:t>. Teachers remind students to take a break and drink water, so they don’t overheat. They call it a </a:t>
            </a:r>
            <a:r>
              <a:rPr lang="en-US" dirty="0">
                <a:solidFill>
                  <a:srgbClr val="FF0000"/>
                </a:solidFill>
                <a:effectLst>
                  <a:outerShdw blurRad="38100" dist="38100" dir="2700000" algn="tl">
                    <a:srgbClr val="000000">
                      <a:alpha val="43137"/>
                    </a:srgbClr>
                  </a:outerShdw>
                </a:effectLst>
              </a:rPr>
              <a:t>“chin break,” </a:t>
            </a:r>
            <a:r>
              <a:rPr lang="en-US" dirty="0">
                <a:solidFill>
                  <a:prstClr val="black"/>
                </a:solidFill>
              </a:rPr>
              <a:t>when students step away from the other kids and pull their masks down to their chins.</a:t>
            </a:r>
            <a:endParaRPr lang="en-US" dirty="0">
              <a:solidFill>
                <a:srgbClr val="000000"/>
              </a:solidFill>
              <a:latin typeface="Verdana" panose="020B0604030504040204" pitchFamily="34" charset="0"/>
            </a:endParaRPr>
          </a:p>
        </p:txBody>
      </p:sp>
    </p:spTree>
    <p:extLst>
      <p:ext uri="{BB962C8B-B14F-4D97-AF65-F5344CB8AC3E}">
        <p14:creationId xmlns:p14="http://schemas.microsoft.com/office/powerpoint/2010/main" val="2206949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9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B082BA-BA9D-0C42-A41D-FCBD884C1986}"/>
              </a:ext>
            </a:extLst>
          </p:cNvPr>
          <p:cNvPicPr>
            <a:picLocks noChangeAspect="1"/>
          </p:cNvPicPr>
          <p:nvPr/>
        </p:nvPicPr>
        <p:blipFill rotWithShape="1">
          <a:blip r:embed="rId2"/>
          <a:srcRect l="2172" b="85259"/>
          <a:stretch/>
        </p:blipFill>
        <p:spPr>
          <a:xfrm>
            <a:off x="469555" y="0"/>
            <a:ext cx="5389227" cy="963827"/>
          </a:xfrm>
          <a:prstGeom prst="rect">
            <a:avLst/>
          </a:prstGeom>
        </p:spPr>
      </p:pic>
      <p:sp>
        <p:nvSpPr>
          <p:cNvPr id="4" name="Rectangle 3">
            <a:extLst>
              <a:ext uri="{FF2B5EF4-FFF2-40B4-BE49-F238E27FC236}">
                <a16:creationId xmlns:a16="http://schemas.microsoft.com/office/drawing/2014/main" xmlns="" id="{61D618B5-B91C-5042-9C11-E71F4D9AB4A5}"/>
              </a:ext>
            </a:extLst>
          </p:cNvPr>
          <p:cNvSpPr/>
          <p:nvPr/>
        </p:nvSpPr>
        <p:spPr>
          <a:xfrm>
            <a:off x="0"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https://www.edweek.org/ew/articles/2020/06/11/how-schools-in-other-countries-have-reopened.html</a:t>
            </a:r>
            <a:endParaRPr lang="en-US" dirty="0">
              <a:solidFill>
                <a:prstClr val="black"/>
              </a:solidFill>
            </a:endParaRPr>
          </a:p>
        </p:txBody>
      </p:sp>
      <p:pic>
        <p:nvPicPr>
          <p:cNvPr id="5" name="Picture 4">
            <a:extLst>
              <a:ext uri="{FF2B5EF4-FFF2-40B4-BE49-F238E27FC236}">
                <a16:creationId xmlns:a16="http://schemas.microsoft.com/office/drawing/2014/main" xmlns="" id="{27CD1C98-C39D-064E-8457-C9B71EA46D88}"/>
              </a:ext>
            </a:extLst>
          </p:cNvPr>
          <p:cNvPicPr>
            <a:picLocks noChangeAspect="1"/>
          </p:cNvPicPr>
          <p:nvPr/>
        </p:nvPicPr>
        <p:blipFill rotWithShape="1">
          <a:blip r:embed="rId2"/>
          <a:srcRect t="32883" b="62581"/>
          <a:stretch/>
        </p:blipFill>
        <p:spPr>
          <a:xfrm>
            <a:off x="6096000" y="154694"/>
            <a:ext cx="5508858" cy="296562"/>
          </a:xfrm>
          <a:prstGeom prst="rect">
            <a:avLst/>
          </a:prstGeom>
        </p:spPr>
      </p:pic>
      <p:sp>
        <p:nvSpPr>
          <p:cNvPr id="2" name="Rectangle 1">
            <a:extLst>
              <a:ext uri="{FF2B5EF4-FFF2-40B4-BE49-F238E27FC236}">
                <a16:creationId xmlns:a16="http://schemas.microsoft.com/office/drawing/2014/main" xmlns="" id="{48D468C2-94A1-0D4F-AD4E-B6C4E7E92979}"/>
              </a:ext>
            </a:extLst>
          </p:cNvPr>
          <p:cNvSpPr/>
          <p:nvPr/>
        </p:nvSpPr>
        <p:spPr>
          <a:xfrm>
            <a:off x="5220928" y="576862"/>
            <a:ext cx="6813755" cy="5786199"/>
          </a:xfrm>
          <a:prstGeom prst="rect">
            <a:avLst/>
          </a:prstGeom>
          <a:solidFill>
            <a:schemeClr val="bg1"/>
          </a:solidFill>
        </p:spPr>
        <p:txBody>
          <a:bodyPr wrap="square">
            <a:spAutoFit/>
          </a:bodyPr>
          <a:lstStyle/>
          <a:p>
            <a:pPr algn="ctr">
              <a:defRPr/>
            </a:pPr>
            <a:r>
              <a:rPr lang="en-US" sz="2800" b="1" dirty="0">
                <a:solidFill>
                  <a:srgbClr val="0626A9"/>
                </a:solidFill>
              </a:rPr>
              <a:t>Denmark</a:t>
            </a:r>
          </a:p>
          <a:p>
            <a:r>
              <a:rPr lang="en-US" dirty="0">
                <a:solidFill>
                  <a:prstClr val="black"/>
                </a:solidFill>
              </a:rPr>
              <a:t>Typically, elementary students go to different electives and classes throughout the day. But now, they stay in their </a:t>
            </a:r>
            <a:r>
              <a:rPr lang="en-US" dirty="0">
                <a:solidFill>
                  <a:srgbClr val="FF0000"/>
                </a:solidFill>
                <a:effectLst>
                  <a:outerShdw blurRad="38100" dist="38100" dir="2700000" algn="tl">
                    <a:srgbClr val="000000">
                      <a:alpha val="43137"/>
                    </a:srgbClr>
                  </a:outerShdw>
                </a:effectLst>
              </a:rPr>
              <a:t>“enclave” </a:t>
            </a:r>
            <a:r>
              <a:rPr lang="en-US" dirty="0">
                <a:solidFill>
                  <a:prstClr val="black"/>
                </a:solidFill>
              </a:rPr>
              <a:t>all day. The single-subject teachers create lessons that either the homeroom teacher will lead or that can be played on the Smartboard. </a:t>
            </a:r>
            <a:r>
              <a:rPr lang="en-US" dirty="0">
                <a:solidFill>
                  <a:prstClr val="black"/>
                </a:solidFill>
              </a:rPr>
              <a:t>Instead of collaborative seating at </a:t>
            </a:r>
            <a:r>
              <a:rPr lang="en-US" dirty="0" smtClean="0">
                <a:solidFill>
                  <a:prstClr val="black"/>
                </a:solidFill>
              </a:rPr>
              <a:t>tables,</a:t>
            </a:r>
            <a:r>
              <a:rPr lang="en-US" dirty="0" smtClean="0">
                <a:solidFill>
                  <a:srgbClr val="FF0000"/>
                </a:solidFill>
                <a:effectLst>
                  <a:outerShdw blurRad="38100" dist="38100" dir="2700000" algn="tl">
                    <a:srgbClr val="000000">
                      <a:alpha val="43137"/>
                    </a:srgbClr>
                  </a:outerShdw>
                </a:effectLst>
              </a:rPr>
              <a:t> </a:t>
            </a:r>
            <a:r>
              <a:rPr lang="en-US" dirty="0">
                <a:solidFill>
                  <a:srgbClr val="FF0000"/>
                </a:solidFill>
                <a:effectLst>
                  <a:outerShdw blurRad="38100" dist="38100" dir="2700000" algn="tl">
                    <a:srgbClr val="000000">
                      <a:alpha val="43137"/>
                    </a:srgbClr>
                  </a:outerShdw>
                </a:effectLst>
              </a:rPr>
              <a:t>students sit at their own desks, which were initially spaced six feet apart</a:t>
            </a:r>
            <a:r>
              <a:rPr lang="en-US" dirty="0">
                <a:solidFill>
                  <a:prstClr val="black"/>
                </a:solidFill>
              </a:rPr>
              <a:t>. </a:t>
            </a:r>
          </a:p>
          <a:p>
            <a:endParaRPr lang="en-US" dirty="0">
              <a:solidFill>
                <a:srgbClr val="000000"/>
              </a:solidFill>
              <a:latin typeface="Verdana" panose="020B0604030504040204" pitchFamily="34" charset="0"/>
            </a:endParaRPr>
          </a:p>
          <a:p>
            <a:r>
              <a:rPr lang="en-US" dirty="0">
                <a:solidFill>
                  <a:prstClr val="black"/>
                </a:solidFill>
              </a:rPr>
              <a:t>Students also </a:t>
            </a:r>
            <a:r>
              <a:rPr lang="en-US" dirty="0">
                <a:solidFill>
                  <a:srgbClr val="FF0000"/>
                </a:solidFill>
                <a:effectLst>
                  <a:outerShdw blurRad="38100" dist="38100" dir="2700000" algn="tl">
                    <a:srgbClr val="000000">
                      <a:alpha val="43137"/>
                    </a:srgbClr>
                  </a:outerShdw>
                </a:effectLst>
              </a:rPr>
              <a:t>eat individually packaged lunches in their classrooms</a:t>
            </a:r>
            <a:r>
              <a:rPr lang="en-US" dirty="0">
                <a:solidFill>
                  <a:prstClr val="black"/>
                </a:solidFill>
              </a:rPr>
              <a:t>, to avoid gathering in the cafeteria. The school has assigned bathrooms and entrance points to the school building to groups of students to prevent bottlenecks. </a:t>
            </a:r>
            <a:r>
              <a:rPr lang="en-US" dirty="0">
                <a:solidFill>
                  <a:srgbClr val="FF0000"/>
                </a:solidFill>
                <a:effectLst>
                  <a:outerShdw blurRad="38100" dist="38100" dir="2700000" algn="tl">
                    <a:srgbClr val="000000">
                      <a:alpha val="43137"/>
                    </a:srgbClr>
                  </a:outerShdw>
                </a:effectLst>
              </a:rPr>
              <a:t>Hand-sanitizing stations </a:t>
            </a:r>
            <a:r>
              <a:rPr lang="en-US" dirty="0">
                <a:solidFill>
                  <a:prstClr val="black"/>
                </a:solidFill>
              </a:rPr>
              <a:t>are at every entrance and exit. Water fountains have been shut down, and instead there are stations where students can fill their water bottles. </a:t>
            </a:r>
          </a:p>
          <a:p>
            <a:endParaRPr lang="en-US" dirty="0">
              <a:solidFill>
                <a:srgbClr val="000000"/>
              </a:solidFill>
              <a:latin typeface="Verdana" panose="020B0604030504040204" pitchFamily="34" charset="0"/>
            </a:endParaRPr>
          </a:p>
          <a:p>
            <a:r>
              <a:rPr lang="en-US" dirty="0">
                <a:solidFill>
                  <a:srgbClr val="FF0000"/>
                </a:solidFill>
                <a:effectLst>
                  <a:outerShdw blurRad="38100" dist="38100" dir="2700000" algn="tl">
                    <a:srgbClr val="000000">
                      <a:alpha val="43137"/>
                    </a:srgbClr>
                  </a:outerShdw>
                </a:effectLst>
              </a:rPr>
              <a:t>Recess </a:t>
            </a:r>
            <a:r>
              <a:rPr lang="en-US" dirty="0">
                <a:solidFill>
                  <a:prstClr val="black"/>
                </a:solidFill>
              </a:rPr>
              <a:t>still happens, with </a:t>
            </a:r>
            <a:r>
              <a:rPr lang="en-US" dirty="0">
                <a:solidFill>
                  <a:srgbClr val="FF0000"/>
                </a:solidFill>
                <a:effectLst>
                  <a:outerShdw blurRad="38100" dist="38100" dir="2700000" algn="tl">
                    <a:srgbClr val="000000">
                      <a:alpha val="43137"/>
                    </a:srgbClr>
                  </a:outerShdw>
                </a:effectLst>
              </a:rPr>
              <a:t>social-distancing</a:t>
            </a:r>
            <a:r>
              <a:rPr lang="en-US" dirty="0">
                <a:solidFill>
                  <a:prstClr val="black"/>
                </a:solidFill>
              </a:rPr>
              <a:t> measures put in place. Classrooms are split into </a:t>
            </a:r>
            <a:r>
              <a:rPr lang="en-US" dirty="0">
                <a:solidFill>
                  <a:srgbClr val="FF0000"/>
                </a:solidFill>
                <a:effectLst>
                  <a:outerShdw blurRad="38100" dist="38100" dir="2700000" algn="tl">
                    <a:srgbClr val="000000">
                      <a:alpha val="43137"/>
                    </a:srgbClr>
                  </a:outerShdw>
                </a:effectLst>
              </a:rPr>
              <a:t>smaller groups of five students </a:t>
            </a:r>
            <a:r>
              <a:rPr lang="en-US" dirty="0">
                <a:solidFill>
                  <a:prstClr val="black"/>
                </a:solidFill>
              </a:rPr>
              <a:t>each, and students are only allowed to play with the other children in their group. There might be multiple groups of students outside at once, but the children stay in their own bubbles.</a:t>
            </a:r>
            <a:endParaRPr lang="en-US" dirty="0">
              <a:solidFill>
                <a:srgbClr val="000000"/>
              </a:solidFill>
              <a:latin typeface="Verdana" panose="020B0604030504040204" pitchFamily="34" charset="0"/>
            </a:endParaRPr>
          </a:p>
        </p:txBody>
      </p:sp>
      <p:pic>
        <p:nvPicPr>
          <p:cNvPr id="8" name="Picture 7">
            <a:extLst>
              <a:ext uri="{FF2B5EF4-FFF2-40B4-BE49-F238E27FC236}">
                <a16:creationId xmlns:a16="http://schemas.microsoft.com/office/drawing/2014/main" xmlns="" id="{1DA1C743-98B1-EB44-9069-93F7D27100CC}"/>
              </a:ext>
            </a:extLst>
          </p:cNvPr>
          <p:cNvPicPr>
            <a:picLocks noChangeAspect="1"/>
          </p:cNvPicPr>
          <p:nvPr/>
        </p:nvPicPr>
        <p:blipFill>
          <a:blip r:embed="rId4"/>
          <a:stretch>
            <a:fillRect/>
          </a:stretch>
        </p:blipFill>
        <p:spPr>
          <a:xfrm>
            <a:off x="0" y="1376812"/>
            <a:ext cx="5221607" cy="3735962"/>
          </a:xfrm>
          <a:prstGeom prst="rect">
            <a:avLst/>
          </a:prstGeom>
        </p:spPr>
      </p:pic>
    </p:spTree>
    <p:extLst>
      <p:ext uri="{BB962C8B-B14F-4D97-AF65-F5344CB8AC3E}">
        <p14:creationId xmlns:p14="http://schemas.microsoft.com/office/powerpoint/2010/main" val="2942288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975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B082BA-BA9D-0C42-A41D-FCBD884C1986}"/>
              </a:ext>
            </a:extLst>
          </p:cNvPr>
          <p:cNvPicPr>
            <a:picLocks noChangeAspect="1"/>
          </p:cNvPicPr>
          <p:nvPr/>
        </p:nvPicPr>
        <p:blipFill rotWithShape="1">
          <a:blip r:embed="rId2"/>
          <a:srcRect l="2172" b="85259"/>
          <a:stretch/>
        </p:blipFill>
        <p:spPr>
          <a:xfrm>
            <a:off x="469555" y="0"/>
            <a:ext cx="5389227" cy="963827"/>
          </a:xfrm>
          <a:prstGeom prst="rect">
            <a:avLst/>
          </a:prstGeom>
        </p:spPr>
      </p:pic>
      <p:sp>
        <p:nvSpPr>
          <p:cNvPr id="4" name="Rectangle 3">
            <a:extLst>
              <a:ext uri="{FF2B5EF4-FFF2-40B4-BE49-F238E27FC236}">
                <a16:creationId xmlns:a16="http://schemas.microsoft.com/office/drawing/2014/main" xmlns="" id="{61D618B5-B91C-5042-9C11-E71F4D9AB4A5}"/>
              </a:ext>
            </a:extLst>
          </p:cNvPr>
          <p:cNvSpPr/>
          <p:nvPr/>
        </p:nvSpPr>
        <p:spPr>
          <a:xfrm>
            <a:off x="0"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https://www.edweek.org/ew/articles/2020/06/11/how-schools-in-other-countries-have-reopened.html</a:t>
            </a:r>
            <a:endParaRPr lang="en-US" dirty="0">
              <a:solidFill>
                <a:prstClr val="black"/>
              </a:solidFill>
            </a:endParaRPr>
          </a:p>
        </p:txBody>
      </p:sp>
      <p:pic>
        <p:nvPicPr>
          <p:cNvPr id="5" name="Picture 4">
            <a:extLst>
              <a:ext uri="{FF2B5EF4-FFF2-40B4-BE49-F238E27FC236}">
                <a16:creationId xmlns:a16="http://schemas.microsoft.com/office/drawing/2014/main" xmlns="" id="{27CD1C98-C39D-064E-8457-C9B71EA46D88}"/>
              </a:ext>
            </a:extLst>
          </p:cNvPr>
          <p:cNvPicPr>
            <a:picLocks noChangeAspect="1"/>
          </p:cNvPicPr>
          <p:nvPr/>
        </p:nvPicPr>
        <p:blipFill rotWithShape="1">
          <a:blip r:embed="rId2"/>
          <a:srcRect t="32883" b="62581"/>
          <a:stretch/>
        </p:blipFill>
        <p:spPr>
          <a:xfrm>
            <a:off x="6185628" y="50763"/>
            <a:ext cx="5508858" cy="296562"/>
          </a:xfrm>
          <a:prstGeom prst="rect">
            <a:avLst/>
          </a:prstGeom>
        </p:spPr>
      </p:pic>
      <p:pic>
        <p:nvPicPr>
          <p:cNvPr id="7" name="Picture 6">
            <a:extLst>
              <a:ext uri="{FF2B5EF4-FFF2-40B4-BE49-F238E27FC236}">
                <a16:creationId xmlns:a16="http://schemas.microsoft.com/office/drawing/2014/main" xmlns="" id="{837BE70D-C859-4E46-ADF4-6AF5729F4BEF}"/>
              </a:ext>
            </a:extLst>
          </p:cNvPr>
          <p:cNvPicPr>
            <a:picLocks noChangeAspect="1"/>
          </p:cNvPicPr>
          <p:nvPr/>
        </p:nvPicPr>
        <p:blipFill>
          <a:blip r:embed="rId4"/>
          <a:stretch>
            <a:fillRect/>
          </a:stretch>
        </p:blipFill>
        <p:spPr>
          <a:xfrm>
            <a:off x="167147" y="1573161"/>
            <a:ext cx="4962861" cy="3929902"/>
          </a:xfrm>
          <a:prstGeom prst="rect">
            <a:avLst/>
          </a:prstGeom>
        </p:spPr>
      </p:pic>
      <p:sp>
        <p:nvSpPr>
          <p:cNvPr id="8" name="Rectangle 7">
            <a:extLst>
              <a:ext uri="{FF2B5EF4-FFF2-40B4-BE49-F238E27FC236}">
                <a16:creationId xmlns:a16="http://schemas.microsoft.com/office/drawing/2014/main" xmlns="" id="{C3FE0155-AADC-D847-BCF5-D74A3CDC65CF}"/>
              </a:ext>
            </a:extLst>
          </p:cNvPr>
          <p:cNvSpPr/>
          <p:nvPr/>
        </p:nvSpPr>
        <p:spPr>
          <a:xfrm>
            <a:off x="5227241" y="524897"/>
            <a:ext cx="6797610" cy="5786199"/>
          </a:xfrm>
          <a:prstGeom prst="rect">
            <a:avLst/>
          </a:prstGeom>
          <a:solidFill>
            <a:schemeClr val="bg1"/>
          </a:solidFill>
        </p:spPr>
        <p:txBody>
          <a:bodyPr wrap="square">
            <a:spAutoFit/>
          </a:bodyPr>
          <a:lstStyle/>
          <a:p>
            <a:pPr algn="ctr">
              <a:defRPr/>
            </a:pPr>
            <a:r>
              <a:rPr lang="en-US" sz="2800" b="1" dirty="0">
                <a:solidFill>
                  <a:srgbClr val="0626A9"/>
                </a:solidFill>
              </a:rPr>
              <a:t>New South Wales </a:t>
            </a:r>
          </a:p>
          <a:p>
            <a:r>
              <a:rPr lang="en-US" dirty="0">
                <a:solidFill>
                  <a:prstClr val="black"/>
                </a:solidFill>
              </a:rPr>
              <a:t>Educators in the Australian state of New South Wales were worried: After schools transitioned to remote learning in March, there was a significant </a:t>
            </a:r>
            <a:r>
              <a:rPr lang="en-US" dirty="0">
                <a:solidFill>
                  <a:srgbClr val="FF0000"/>
                </a:solidFill>
                <a:effectLst>
                  <a:outerShdw blurRad="38100" dist="38100" dir="2700000" algn="tl">
                    <a:srgbClr val="000000">
                      <a:alpha val="43137"/>
                    </a:srgbClr>
                  </a:outerShdw>
                </a:effectLst>
              </a:rPr>
              <a:t>reduction in calls to child protective services</a:t>
            </a:r>
            <a:r>
              <a:rPr lang="en-US" dirty="0">
                <a:solidFill>
                  <a:prstClr val="black"/>
                </a:solidFill>
              </a:rPr>
              <a:t>. They couldn’t guarantee the safety—or the learning—of some of their most vulnerable students.</a:t>
            </a:r>
          </a:p>
          <a:p>
            <a:endParaRPr lang="en-US" dirty="0">
              <a:solidFill>
                <a:prstClr val="black"/>
              </a:solidFill>
            </a:endParaRPr>
          </a:p>
          <a:p>
            <a:r>
              <a:rPr lang="en-US" dirty="0">
                <a:solidFill>
                  <a:prstClr val="black"/>
                </a:solidFill>
              </a:rPr>
              <a:t>To </a:t>
            </a:r>
            <a:r>
              <a:rPr lang="en-US" dirty="0">
                <a:solidFill>
                  <a:srgbClr val="FF0000"/>
                </a:solidFill>
                <a:effectLst>
                  <a:outerShdw blurRad="38100" dist="38100" dir="2700000" algn="tl">
                    <a:srgbClr val="000000">
                      <a:alpha val="43137"/>
                    </a:srgbClr>
                  </a:outerShdw>
                </a:effectLst>
              </a:rPr>
              <a:t>make sure students were regularly seeing their teachers, schools resumed in-person instruction one day a week </a:t>
            </a:r>
            <a:r>
              <a:rPr lang="en-US" dirty="0">
                <a:solidFill>
                  <a:prstClr val="black"/>
                </a:solidFill>
              </a:rPr>
              <a:t>starting May 11. That way, schools could maintain social distancing without restricting return to only certain grade levels. Students continued with </a:t>
            </a:r>
            <a:r>
              <a:rPr lang="en-US" dirty="0">
                <a:solidFill>
                  <a:srgbClr val="FF0000"/>
                </a:solidFill>
                <a:effectLst>
                  <a:outerShdw blurRad="38100" dist="38100" dir="2700000" algn="tl">
                    <a:srgbClr val="000000">
                      <a:alpha val="43137"/>
                    </a:srgbClr>
                  </a:outerShdw>
                </a:effectLst>
              </a:rPr>
              <a:t>distance learning the other four days</a:t>
            </a:r>
            <a:r>
              <a:rPr lang="en-US" dirty="0">
                <a:solidFill>
                  <a:prstClr val="black"/>
                </a:solidFill>
              </a:rPr>
              <a:t>. (Even during the shutdown, school buildings weren’t officially closed—but the government encouraged parents to keep their children home if they could).</a:t>
            </a:r>
          </a:p>
          <a:p>
            <a:endParaRPr lang="en-US" dirty="0">
              <a:solidFill>
                <a:srgbClr val="000000"/>
              </a:solidFill>
              <a:latin typeface="Verdana" panose="020B0604030504040204" pitchFamily="34" charset="0"/>
            </a:endParaRPr>
          </a:p>
          <a:p>
            <a:r>
              <a:rPr lang="en-US" dirty="0">
                <a:solidFill>
                  <a:prstClr val="black"/>
                </a:solidFill>
              </a:rPr>
              <a:t>Individual schools could decide how to manage the rollout. </a:t>
            </a:r>
            <a:r>
              <a:rPr lang="en-US" dirty="0">
                <a:solidFill>
                  <a:srgbClr val="FF0000"/>
                </a:solidFill>
                <a:effectLst>
                  <a:outerShdw blurRad="38100" dist="38100" dir="2700000" algn="tl">
                    <a:srgbClr val="000000">
                      <a:alpha val="43137"/>
                    </a:srgbClr>
                  </a:outerShdw>
                </a:effectLst>
              </a:rPr>
              <a:t>Some had each grade level come in on certain days, while others divided students up alphabetically by their last name.</a:t>
            </a:r>
            <a:r>
              <a:rPr lang="en-US" dirty="0">
                <a:solidFill>
                  <a:prstClr val="black"/>
                </a:solidFill>
              </a:rPr>
              <a:t> The education department asked that schools consider keeping siblings together to make it easier for families.</a:t>
            </a:r>
            <a:endParaRPr lang="en-US" dirty="0">
              <a:solidFill>
                <a:srgbClr val="000000"/>
              </a:solidFill>
              <a:latin typeface="Verdana" panose="020B0604030504040204" pitchFamily="34" charset="0"/>
            </a:endParaRPr>
          </a:p>
        </p:txBody>
      </p:sp>
    </p:spTree>
    <p:extLst>
      <p:ext uri="{BB962C8B-B14F-4D97-AF65-F5344CB8AC3E}">
        <p14:creationId xmlns:p14="http://schemas.microsoft.com/office/powerpoint/2010/main" val="733130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A51C6-F5DA-574F-9086-8F70FC680DF8}"/>
              </a:ext>
            </a:extLst>
          </p:cNvPr>
          <p:cNvPicPr>
            <a:picLocks noChangeAspect="1"/>
          </p:cNvPicPr>
          <p:nvPr/>
        </p:nvPicPr>
        <p:blipFill>
          <a:blip r:embed="rId2"/>
          <a:stretch>
            <a:fillRect/>
          </a:stretch>
        </p:blipFill>
        <p:spPr>
          <a:xfrm>
            <a:off x="1868129" y="0"/>
            <a:ext cx="7964130" cy="2163097"/>
          </a:xfrm>
          <a:prstGeom prst="rect">
            <a:avLst/>
          </a:prstGeom>
        </p:spPr>
      </p:pic>
      <p:sp>
        <p:nvSpPr>
          <p:cNvPr id="4" name="Rectangle 3">
            <a:extLst>
              <a:ext uri="{FF2B5EF4-FFF2-40B4-BE49-F238E27FC236}">
                <a16:creationId xmlns:a16="http://schemas.microsoft.com/office/drawing/2014/main" xmlns="" id="{CE2906DA-E88E-6B4A-B8F3-42ED5ABE5DF9}"/>
              </a:ext>
            </a:extLst>
          </p:cNvPr>
          <p:cNvSpPr/>
          <p:nvPr/>
        </p:nvSpPr>
        <p:spPr>
          <a:xfrm>
            <a:off x="0" y="6488668"/>
            <a:ext cx="12192000" cy="369332"/>
          </a:xfrm>
          <a:prstGeom prst="rect">
            <a:avLst/>
          </a:prstGeom>
        </p:spPr>
        <p:txBody>
          <a:bodyPr wrap="square">
            <a:spAutoFit/>
          </a:bodyPr>
          <a:lstStyle/>
          <a:p>
            <a:pPr algn="ctr"/>
            <a:r>
              <a:rPr lang="en-US" dirty="0">
                <a:solidFill>
                  <a:prstClr val="black"/>
                </a:solidFill>
                <a:hlinkClick r:id="rId3"/>
              </a:rPr>
              <a:t>https://abcnews.go.com/International/schools-world-reopening-coronavirus-pandemic/story?id=70641371</a:t>
            </a:r>
            <a:endParaRPr lang="en-US" dirty="0">
              <a:solidFill>
                <a:prstClr val="black"/>
              </a:solidFill>
            </a:endParaRPr>
          </a:p>
        </p:txBody>
      </p:sp>
      <p:pic>
        <p:nvPicPr>
          <p:cNvPr id="6" name="Picture 5">
            <a:extLst>
              <a:ext uri="{FF2B5EF4-FFF2-40B4-BE49-F238E27FC236}">
                <a16:creationId xmlns:a16="http://schemas.microsoft.com/office/drawing/2014/main" xmlns="" id="{8F4527A3-F239-5F47-B2F1-40D5E26C6D3C}"/>
              </a:ext>
            </a:extLst>
          </p:cNvPr>
          <p:cNvPicPr>
            <a:picLocks noChangeAspect="1"/>
          </p:cNvPicPr>
          <p:nvPr/>
        </p:nvPicPr>
        <p:blipFill>
          <a:blip r:embed="rId4"/>
          <a:stretch>
            <a:fillRect/>
          </a:stretch>
        </p:blipFill>
        <p:spPr>
          <a:xfrm>
            <a:off x="2206756" y="1495577"/>
            <a:ext cx="7330534" cy="4716715"/>
          </a:xfrm>
          <a:prstGeom prst="rect">
            <a:avLst/>
          </a:prstGeom>
        </p:spPr>
      </p:pic>
    </p:spTree>
    <p:extLst>
      <p:ext uri="{BB962C8B-B14F-4D97-AF65-F5344CB8AC3E}">
        <p14:creationId xmlns:p14="http://schemas.microsoft.com/office/powerpoint/2010/main" val="3550572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2883" y="1075591"/>
            <a:ext cx="4536814" cy="5482240"/>
          </a:xfrm>
          <a:prstGeom prst="rect">
            <a:avLst/>
          </a:prstGeom>
        </p:spPr>
      </p:pic>
      <p:pic>
        <p:nvPicPr>
          <p:cNvPr id="3" name="Picture 2"/>
          <p:cNvPicPr>
            <a:picLocks noChangeAspect="1"/>
          </p:cNvPicPr>
          <p:nvPr/>
        </p:nvPicPr>
        <p:blipFill>
          <a:blip r:embed="rId3"/>
          <a:stretch>
            <a:fillRect/>
          </a:stretch>
        </p:blipFill>
        <p:spPr>
          <a:xfrm>
            <a:off x="2418096" y="106528"/>
            <a:ext cx="8029575" cy="1038225"/>
          </a:xfrm>
          <a:prstGeom prst="rect">
            <a:avLst/>
          </a:prstGeom>
        </p:spPr>
      </p:pic>
      <p:pic>
        <p:nvPicPr>
          <p:cNvPr id="4" name="Picture 3"/>
          <p:cNvPicPr>
            <a:picLocks noChangeAspect="1"/>
          </p:cNvPicPr>
          <p:nvPr/>
        </p:nvPicPr>
        <p:blipFill>
          <a:blip r:embed="rId4"/>
          <a:stretch>
            <a:fillRect/>
          </a:stretch>
        </p:blipFill>
        <p:spPr>
          <a:xfrm>
            <a:off x="72778" y="306552"/>
            <a:ext cx="1905000" cy="638175"/>
          </a:xfrm>
          <a:prstGeom prst="rect">
            <a:avLst/>
          </a:prstGeom>
        </p:spPr>
      </p:pic>
      <p:sp>
        <p:nvSpPr>
          <p:cNvPr id="5" name="Rectangle 4"/>
          <p:cNvSpPr/>
          <p:nvPr/>
        </p:nvSpPr>
        <p:spPr>
          <a:xfrm>
            <a:off x="-2982403" y="6604084"/>
            <a:ext cx="12119222" cy="230832"/>
          </a:xfrm>
          <a:prstGeom prst="rect">
            <a:avLst/>
          </a:prstGeom>
        </p:spPr>
        <p:txBody>
          <a:bodyPr wrap="square">
            <a:spAutoFit/>
          </a:bodyPr>
          <a:lstStyle/>
          <a:p>
            <a:pPr algn="ctr"/>
            <a:r>
              <a:rPr lang="en-US" sz="900" dirty="0">
                <a:solidFill>
                  <a:prstClr val="black"/>
                </a:solidFill>
                <a:hlinkClick r:id="rId5"/>
              </a:rPr>
              <a:t>https://www.hopkinsmedicine.org/health/conditions-and-diseases/coronavirus/coronavirus-facts-infographic</a:t>
            </a:r>
            <a:endParaRPr lang="en-US" sz="900" dirty="0">
              <a:solidFill>
                <a:prstClr val="black"/>
              </a:solidFill>
            </a:endParaRPr>
          </a:p>
        </p:txBody>
      </p:sp>
      <p:pic>
        <p:nvPicPr>
          <p:cNvPr id="6" name="Picture 5"/>
          <p:cNvPicPr>
            <a:picLocks noChangeAspect="1"/>
          </p:cNvPicPr>
          <p:nvPr/>
        </p:nvPicPr>
        <p:blipFill>
          <a:blip r:embed="rId6"/>
          <a:stretch>
            <a:fillRect/>
          </a:stretch>
        </p:blipFill>
        <p:spPr>
          <a:xfrm>
            <a:off x="2088575" y="1048094"/>
            <a:ext cx="3400699" cy="5337208"/>
          </a:xfrm>
          <a:prstGeom prst="rect">
            <a:avLst/>
          </a:prstGeom>
        </p:spPr>
      </p:pic>
      <p:pic>
        <p:nvPicPr>
          <p:cNvPr id="7" name="Picture 4" descr="https://www.who.int/images/default-source/wpro/infographics/coronavirus-(covid-19)/transmission-slide7.png?sfvrsn=f5dbe58a_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120" y="1144752"/>
            <a:ext cx="5006340" cy="53439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57900" y="6573278"/>
            <a:ext cx="6913746" cy="230832"/>
          </a:xfrm>
          <a:prstGeom prst="rect">
            <a:avLst/>
          </a:prstGeom>
        </p:spPr>
        <p:txBody>
          <a:bodyPr wrap="square">
            <a:spAutoFit/>
          </a:bodyPr>
          <a:lstStyle/>
          <a:p>
            <a:r>
              <a:rPr lang="en-US" sz="900" dirty="0">
                <a:solidFill>
                  <a:prstClr val="black"/>
                </a:solidFill>
                <a:hlinkClick r:id="rId8"/>
              </a:rPr>
              <a:t>https://www.who.int/westernpacific/emergencies/covid-19/information/transmission-protective-measures</a:t>
            </a:r>
            <a:endParaRPr lang="en-US" sz="900" dirty="0">
              <a:solidFill>
                <a:prstClr val="black"/>
              </a:solidFill>
            </a:endParaRPr>
          </a:p>
        </p:txBody>
      </p:sp>
    </p:spTree>
    <p:extLst>
      <p:ext uri="{BB962C8B-B14F-4D97-AF65-F5344CB8AC3E}">
        <p14:creationId xmlns:p14="http://schemas.microsoft.com/office/powerpoint/2010/main" val="673562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A51C6-F5DA-574F-9086-8F70FC680DF8}"/>
              </a:ext>
            </a:extLst>
          </p:cNvPr>
          <p:cNvPicPr>
            <a:picLocks noChangeAspect="1"/>
          </p:cNvPicPr>
          <p:nvPr/>
        </p:nvPicPr>
        <p:blipFill>
          <a:blip r:embed="rId2"/>
          <a:stretch>
            <a:fillRect/>
          </a:stretch>
        </p:blipFill>
        <p:spPr>
          <a:xfrm>
            <a:off x="1868129" y="0"/>
            <a:ext cx="7964130" cy="2163097"/>
          </a:xfrm>
          <a:prstGeom prst="rect">
            <a:avLst/>
          </a:prstGeom>
        </p:spPr>
      </p:pic>
      <p:sp>
        <p:nvSpPr>
          <p:cNvPr id="4" name="Rectangle 3">
            <a:extLst>
              <a:ext uri="{FF2B5EF4-FFF2-40B4-BE49-F238E27FC236}">
                <a16:creationId xmlns:a16="http://schemas.microsoft.com/office/drawing/2014/main" xmlns="" id="{CE2906DA-E88E-6B4A-B8F3-42ED5ABE5DF9}"/>
              </a:ext>
            </a:extLst>
          </p:cNvPr>
          <p:cNvSpPr/>
          <p:nvPr/>
        </p:nvSpPr>
        <p:spPr>
          <a:xfrm>
            <a:off x="0" y="6488668"/>
            <a:ext cx="12192000" cy="369332"/>
          </a:xfrm>
          <a:prstGeom prst="rect">
            <a:avLst/>
          </a:prstGeom>
        </p:spPr>
        <p:txBody>
          <a:bodyPr wrap="square">
            <a:spAutoFit/>
          </a:bodyPr>
          <a:lstStyle/>
          <a:p>
            <a:pPr algn="ctr">
              <a:defRPr/>
            </a:pPr>
            <a:r>
              <a:rPr lang="en-US" dirty="0">
                <a:solidFill>
                  <a:prstClr val="black"/>
                </a:solidFill>
                <a:hlinkClick r:id="rId3"/>
              </a:rPr>
              <a:t>https://abcnews.go.com/International/schools-world-reopening-coronavirus-pandemic/story?id=70641371</a:t>
            </a:r>
            <a:endParaRPr lang="en-US" dirty="0">
              <a:solidFill>
                <a:prstClr val="black"/>
              </a:solidFill>
            </a:endParaRPr>
          </a:p>
        </p:txBody>
      </p:sp>
      <p:pic>
        <p:nvPicPr>
          <p:cNvPr id="5" name="Picture 4">
            <a:extLst>
              <a:ext uri="{FF2B5EF4-FFF2-40B4-BE49-F238E27FC236}">
                <a16:creationId xmlns:a16="http://schemas.microsoft.com/office/drawing/2014/main" xmlns="" id="{789521FD-C4FD-A14C-AD1E-0329E3DF669D}"/>
              </a:ext>
            </a:extLst>
          </p:cNvPr>
          <p:cNvPicPr>
            <a:picLocks noChangeAspect="1"/>
          </p:cNvPicPr>
          <p:nvPr/>
        </p:nvPicPr>
        <p:blipFill>
          <a:blip r:embed="rId4"/>
          <a:stretch>
            <a:fillRect/>
          </a:stretch>
        </p:blipFill>
        <p:spPr>
          <a:xfrm>
            <a:off x="2261418" y="1473702"/>
            <a:ext cx="7354530" cy="5093624"/>
          </a:xfrm>
          <a:prstGeom prst="rect">
            <a:avLst/>
          </a:prstGeom>
        </p:spPr>
      </p:pic>
    </p:spTree>
    <p:extLst>
      <p:ext uri="{BB962C8B-B14F-4D97-AF65-F5344CB8AC3E}">
        <p14:creationId xmlns:p14="http://schemas.microsoft.com/office/powerpoint/2010/main" val="1682389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A51C6-F5DA-574F-9086-8F70FC680DF8}"/>
              </a:ext>
            </a:extLst>
          </p:cNvPr>
          <p:cNvPicPr>
            <a:picLocks noChangeAspect="1"/>
          </p:cNvPicPr>
          <p:nvPr/>
        </p:nvPicPr>
        <p:blipFill>
          <a:blip r:embed="rId2"/>
          <a:stretch>
            <a:fillRect/>
          </a:stretch>
        </p:blipFill>
        <p:spPr>
          <a:xfrm>
            <a:off x="1868129" y="0"/>
            <a:ext cx="7964130" cy="2163097"/>
          </a:xfrm>
          <a:prstGeom prst="rect">
            <a:avLst/>
          </a:prstGeom>
        </p:spPr>
      </p:pic>
      <p:sp>
        <p:nvSpPr>
          <p:cNvPr id="4" name="Rectangle 3">
            <a:extLst>
              <a:ext uri="{FF2B5EF4-FFF2-40B4-BE49-F238E27FC236}">
                <a16:creationId xmlns:a16="http://schemas.microsoft.com/office/drawing/2014/main" xmlns="" id="{CE2906DA-E88E-6B4A-B8F3-42ED5ABE5DF9}"/>
              </a:ext>
            </a:extLst>
          </p:cNvPr>
          <p:cNvSpPr/>
          <p:nvPr/>
        </p:nvSpPr>
        <p:spPr>
          <a:xfrm>
            <a:off x="0" y="6488668"/>
            <a:ext cx="12192000" cy="369332"/>
          </a:xfrm>
          <a:prstGeom prst="rect">
            <a:avLst/>
          </a:prstGeom>
        </p:spPr>
        <p:txBody>
          <a:bodyPr wrap="square">
            <a:spAutoFit/>
          </a:bodyPr>
          <a:lstStyle/>
          <a:p>
            <a:pPr algn="ctr">
              <a:defRPr/>
            </a:pPr>
            <a:r>
              <a:rPr lang="en-US" dirty="0">
                <a:solidFill>
                  <a:prstClr val="black"/>
                </a:solidFill>
                <a:hlinkClick r:id="rId3"/>
              </a:rPr>
              <a:t>https://abcnews.go.com/International/schools-world-reopening-coronavirus-pandemic/story?id=70641371</a:t>
            </a:r>
            <a:endParaRPr lang="en-US" dirty="0">
              <a:solidFill>
                <a:prstClr val="black"/>
              </a:solidFill>
            </a:endParaRPr>
          </a:p>
        </p:txBody>
      </p:sp>
      <p:pic>
        <p:nvPicPr>
          <p:cNvPr id="5" name="Picture 4">
            <a:extLst>
              <a:ext uri="{FF2B5EF4-FFF2-40B4-BE49-F238E27FC236}">
                <a16:creationId xmlns:a16="http://schemas.microsoft.com/office/drawing/2014/main" xmlns="" id="{A4EBB3B5-B845-F743-B680-8531B82D83CA}"/>
              </a:ext>
            </a:extLst>
          </p:cNvPr>
          <p:cNvPicPr>
            <a:picLocks noChangeAspect="1"/>
          </p:cNvPicPr>
          <p:nvPr/>
        </p:nvPicPr>
        <p:blipFill>
          <a:blip r:embed="rId4"/>
          <a:stretch>
            <a:fillRect/>
          </a:stretch>
        </p:blipFill>
        <p:spPr>
          <a:xfrm>
            <a:off x="2658089" y="1474587"/>
            <a:ext cx="7174169" cy="5014081"/>
          </a:xfrm>
          <a:prstGeom prst="rect">
            <a:avLst/>
          </a:prstGeom>
        </p:spPr>
      </p:pic>
    </p:spTree>
    <p:extLst>
      <p:ext uri="{BB962C8B-B14F-4D97-AF65-F5344CB8AC3E}">
        <p14:creationId xmlns:p14="http://schemas.microsoft.com/office/powerpoint/2010/main" val="746365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A51C6-F5DA-574F-9086-8F70FC680DF8}"/>
              </a:ext>
            </a:extLst>
          </p:cNvPr>
          <p:cNvPicPr>
            <a:picLocks noChangeAspect="1"/>
          </p:cNvPicPr>
          <p:nvPr/>
        </p:nvPicPr>
        <p:blipFill>
          <a:blip r:embed="rId2"/>
          <a:stretch>
            <a:fillRect/>
          </a:stretch>
        </p:blipFill>
        <p:spPr>
          <a:xfrm>
            <a:off x="1868129" y="0"/>
            <a:ext cx="7964130" cy="2163097"/>
          </a:xfrm>
          <a:prstGeom prst="rect">
            <a:avLst/>
          </a:prstGeom>
        </p:spPr>
      </p:pic>
      <p:sp>
        <p:nvSpPr>
          <p:cNvPr id="4" name="Rectangle 3">
            <a:extLst>
              <a:ext uri="{FF2B5EF4-FFF2-40B4-BE49-F238E27FC236}">
                <a16:creationId xmlns:a16="http://schemas.microsoft.com/office/drawing/2014/main" xmlns="" id="{CE2906DA-E88E-6B4A-B8F3-42ED5ABE5DF9}"/>
              </a:ext>
            </a:extLst>
          </p:cNvPr>
          <p:cNvSpPr/>
          <p:nvPr/>
        </p:nvSpPr>
        <p:spPr>
          <a:xfrm>
            <a:off x="0" y="6488668"/>
            <a:ext cx="12192000" cy="369332"/>
          </a:xfrm>
          <a:prstGeom prst="rect">
            <a:avLst/>
          </a:prstGeom>
        </p:spPr>
        <p:txBody>
          <a:bodyPr wrap="square">
            <a:spAutoFit/>
          </a:bodyPr>
          <a:lstStyle/>
          <a:p>
            <a:pPr algn="ctr">
              <a:defRPr/>
            </a:pPr>
            <a:r>
              <a:rPr lang="en-US" dirty="0">
                <a:solidFill>
                  <a:prstClr val="black"/>
                </a:solidFill>
                <a:hlinkClick r:id="rId3"/>
              </a:rPr>
              <a:t>https://abcnews.go.com/International/schools-world-reopening-coronavirus-pandemic/story?id=70641371</a:t>
            </a:r>
            <a:endParaRPr lang="en-US" dirty="0">
              <a:solidFill>
                <a:prstClr val="black"/>
              </a:solidFill>
            </a:endParaRPr>
          </a:p>
        </p:txBody>
      </p:sp>
      <p:pic>
        <p:nvPicPr>
          <p:cNvPr id="5" name="Picture 4">
            <a:extLst>
              <a:ext uri="{FF2B5EF4-FFF2-40B4-BE49-F238E27FC236}">
                <a16:creationId xmlns:a16="http://schemas.microsoft.com/office/drawing/2014/main" xmlns="" id="{827F5D8A-E78F-1448-8A46-07086A4C88F5}"/>
              </a:ext>
            </a:extLst>
          </p:cNvPr>
          <p:cNvPicPr>
            <a:picLocks noChangeAspect="1"/>
          </p:cNvPicPr>
          <p:nvPr/>
        </p:nvPicPr>
        <p:blipFill>
          <a:blip r:embed="rId4"/>
          <a:stretch>
            <a:fillRect/>
          </a:stretch>
        </p:blipFill>
        <p:spPr>
          <a:xfrm>
            <a:off x="2646373" y="1514168"/>
            <a:ext cx="6910582" cy="4857750"/>
          </a:xfrm>
          <a:prstGeom prst="rect">
            <a:avLst/>
          </a:prstGeom>
        </p:spPr>
      </p:pic>
    </p:spTree>
    <p:extLst>
      <p:ext uri="{BB962C8B-B14F-4D97-AF65-F5344CB8AC3E}">
        <p14:creationId xmlns:p14="http://schemas.microsoft.com/office/powerpoint/2010/main" val="63155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A51C6-F5DA-574F-9086-8F70FC680DF8}"/>
              </a:ext>
            </a:extLst>
          </p:cNvPr>
          <p:cNvPicPr>
            <a:picLocks noChangeAspect="1"/>
          </p:cNvPicPr>
          <p:nvPr/>
        </p:nvPicPr>
        <p:blipFill>
          <a:blip r:embed="rId2"/>
          <a:stretch>
            <a:fillRect/>
          </a:stretch>
        </p:blipFill>
        <p:spPr>
          <a:xfrm>
            <a:off x="1868129" y="0"/>
            <a:ext cx="7964130" cy="2163097"/>
          </a:xfrm>
          <a:prstGeom prst="rect">
            <a:avLst/>
          </a:prstGeom>
        </p:spPr>
      </p:pic>
      <p:sp>
        <p:nvSpPr>
          <p:cNvPr id="4" name="Rectangle 3">
            <a:extLst>
              <a:ext uri="{FF2B5EF4-FFF2-40B4-BE49-F238E27FC236}">
                <a16:creationId xmlns:a16="http://schemas.microsoft.com/office/drawing/2014/main" xmlns="" id="{CE2906DA-E88E-6B4A-B8F3-42ED5ABE5DF9}"/>
              </a:ext>
            </a:extLst>
          </p:cNvPr>
          <p:cNvSpPr/>
          <p:nvPr/>
        </p:nvSpPr>
        <p:spPr>
          <a:xfrm>
            <a:off x="0" y="6488668"/>
            <a:ext cx="12192000" cy="369332"/>
          </a:xfrm>
          <a:prstGeom prst="rect">
            <a:avLst/>
          </a:prstGeom>
        </p:spPr>
        <p:txBody>
          <a:bodyPr wrap="square">
            <a:spAutoFit/>
          </a:bodyPr>
          <a:lstStyle/>
          <a:p>
            <a:pPr algn="ctr">
              <a:defRPr/>
            </a:pPr>
            <a:r>
              <a:rPr lang="en-US" dirty="0">
                <a:solidFill>
                  <a:prstClr val="black"/>
                </a:solidFill>
                <a:hlinkClick r:id="rId3"/>
              </a:rPr>
              <a:t>https://abcnews.go.com/International/schools-world-reopening-coronavirus-pandemic/story?id=70641371</a:t>
            </a:r>
            <a:endParaRPr lang="en-US" dirty="0">
              <a:solidFill>
                <a:prstClr val="black"/>
              </a:solidFill>
            </a:endParaRPr>
          </a:p>
        </p:txBody>
      </p:sp>
      <p:pic>
        <p:nvPicPr>
          <p:cNvPr id="5" name="Picture 4">
            <a:extLst>
              <a:ext uri="{FF2B5EF4-FFF2-40B4-BE49-F238E27FC236}">
                <a16:creationId xmlns:a16="http://schemas.microsoft.com/office/drawing/2014/main" xmlns="" id="{0A728369-20BB-9742-B2CE-B986D669B756}"/>
              </a:ext>
            </a:extLst>
          </p:cNvPr>
          <p:cNvPicPr>
            <a:picLocks noChangeAspect="1"/>
          </p:cNvPicPr>
          <p:nvPr/>
        </p:nvPicPr>
        <p:blipFill>
          <a:blip r:embed="rId4"/>
          <a:stretch>
            <a:fillRect/>
          </a:stretch>
        </p:blipFill>
        <p:spPr>
          <a:xfrm>
            <a:off x="2556386" y="1464708"/>
            <a:ext cx="6905318" cy="5023960"/>
          </a:xfrm>
          <a:prstGeom prst="rect">
            <a:avLst/>
          </a:prstGeom>
        </p:spPr>
      </p:pic>
    </p:spTree>
    <p:extLst>
      <p:ext uri="{BB962C8B-B14F-4D97-AF65-F5344CB8AC3E}">
        <p14:creationId xmlns:p14="http://schemas.microsoft.com/office/powerpoint/2010/main" val="1800234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A51C6-F5DA-574F-9086-8F70FC680DF8}"/>
              </a:ext>
            </a:extLst>
          </p:cNvPr>
          <p:cNvPicPr>
            <a:picLocks noChangeAspect="1"/>
          </p:cNvPicPr>
          <p:nvPr/>
        </p:nvPicPr>
        <p:blipFill>
          <a:blip r:embed="rId2"/>
          <a:stretch>
            <a:fillRect/>
          </a:stretch>
        </p:blipFill>
        <p:spPr>
          <a:xfrm>
            <a:off x="1868129" y="0"/>
            <a:ext cx="7964130" cy="2163097"/>
          </a:xfrm>
          <a:prstGeom prst="rect">
            <a:avLst/>
          </a:prstGeom>
        </p:spPr>
      </p:pic>
      <p:sp>
        <p:nvSpPr>
          <p:cNvPr id="4" name="Rectangle 3">
            <a:extLst>
              <a:ext uri="{FF2B5EF4-FFF2-40B4-BE49-F238E27FC236}">
                <a16:creationId xmlns:a16="http://schemas.microsoft.com/office/drawing/2014/main" xmlns="" id="{CE2906DA-E88E-6B4A-B8F3-42ED5ABE5DF9}"/>
              </a:ext>
            </a:extLst>
          </p:cNvPr>
          <p:cNvSpPr/>
          <p:nvPr/>
        </p:nvSpPr>
        <p:spPr>
          <a:xfrm>
            <a:off x="0" y="6488668"/>
            <a:ext cx="12192000" cy="369332"/>
          </a:xfrm>
          <a:prstGeom prst="rect">
            <a:avLst/>
          </a:prstGeom>
        </p:spPr>
        <p:txBody>
          <a:bodyPr wrap="square">
            <a:spAutoFit/>
          </a:bodyPr>
          <a:lstStyle/>
          <a:p>
            <a:pPr algn="ctr">
              <a:defRPr/>
            </a:pPr>
            <a:r>
              <a:rPr lang="en-US" dirty="0">
                <a:solidFill>
                  <a:prstClr val="black"/>
                </a:solidFill>
                <a:hlinkClick r:id="rId3"/>
              </a:rPr>
              <a:t>https://abcnews.go.com/International/schools-world-reopening-coronavirus-pandemic/story?id=70641371</a:t>
            </a:r>
            <a:endParaRPr lang="en-US" dirty="0">
              <a:solidFill>
                <a:prstClr val="black"/>
              </a:solidFill>
            </a:endParaRPr>
          </a:p>
        </p:txBody>
      </p:sp>
      <p:pic>
        <p:nvPicPr>
          <p:cNvPr id="5" name="Picture 4">
            <a:extLst>
              <a:ext uri="{FF2B5EF4-FFF2-40B4-BE49-F238E27FC236}">
                <a16:creationId xmlns:a16="http://schemas.microsoft.com/office/drawing/2014/main" xmlns="" id="{DEFC863D-DD99-C945-B063-D8B6B3BBE722}"/>
              </a:ext>
            </a:extLst>
          </p:cNvPr>
          <p:cNvPicPr>
            <a:picLocks noChangeAspect="1"/>
          </p:cNvPicPr>
          <p:nvPr/>
        </p:nvPicPr>
        <p:blipFill>
          <a:blip r:embed="rId4"/>
          <a:stretch>
            <a:fillRect/>
          </a:stretch>
        </p:blipFill>
        <p:spPr>
          <a:xfrm>
            <a:off x="2684206" y="1475653"/>
            <a:ext cx="6931742" cy="4904254"/>
          </a:xfrm>
          <a:prstGeom prst="rect">
            <a:avLst/>
          </a:prstGeom>
        </p:spPr>
      </p:pic>
    </p:spTree>
    <p:extLst>
      <p:ext uri="{BB962C8B-B14F-4D97-AF65-F5344CB8AC3E}">
        <p14:creationId xmlns:p14="http://schemas.microsoft.com/office/powerpoint/2010/main" val="3154207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A51C6-F5DA-574F-9086-8F70FC680DF8}"/>
              </a:ext>
            </a:extLst>
          </p:cNvPr>
          <p:cNvPicPr>
            <a:picLocks noChangeAspect="1"/>
          </p:cNvPicPr>
          <p:nvPr/>
        </p:nvPicPr>
        <p:blipFill>
          <a:blip r:embed="rId2"/>
          <a:stretch>
            <a:fillRect/>
          </a:stretch>
        </p:blipFill>
        <p:spPr>
          <a:xfrm>
            <a:off x="1868129" y="0"/>
            <a:ext cx="7964130" cy="2163097"/>
          </a:xfrm>
          <a:prstGeom prst="rect">
            <a:avLst/>
          </a:prstGeom>
        </p:spPr>
      </p:pic>
      <p:sp>
        <p:nvSpPr>
          <p:cNvPr id="4" name="Rectangle 3">
            <a:extLst>
              <a:ext uri="{FF2B5EF4-FFF2-40B4-BE49-F238E27FC236}">
                <a16:creationId xmlns:a16="http://schemas.microsoft.com/office/drawing/2014/main" xmlns="" id="{CE2906DA-E88E-6B4A-B8F3-42ED5ABE5DF9}"/>
              </a:ext>
            </a:extLst>
          </p:cNvPr>
          <p:cNvSpPr/>
          <p:nvPr/>
        </p:nvSpPr>
        <p:spPr>
          <a:xfrm>
            <a:off x="0" y="6488668"/>
            <a:ext cx="12192000" cy="369332"/>
          </a:xfrm>
          <a:prstGeom prst="rect">
            <a:avLst/>
          </a:prstGeom>
        </p:spPr>
        <p:txBody>
          <a:bodyPr wrap="square">
            <a:spAutoFit/>
          </a:bodyPr>
          <a:lstStyle/>
          <a:p>
            <a:pPr algn="ctr">
              <a:defRPr/>
            </a:pPr>
            <a:r>
              <a:rPr lang="en-US" dirty="0">
                <a:solidFill>
                  <a:prstClr val="black"/>
                </a:solidFill>
                <a:hlinkClick r:id="rId3"/>
              </a:rPr>
              <a:t>https://abcnews.go.com/International/schools-world-reopening-coronavirus-pandemic/story?id=70641371</a:t>
            </a:r>
            <a:endParaRPr lang="en-US" dirty="0">
              <a:solidFill>
                <a:prstClr val="black"/>
              </a:solidFill>
            </a:endParaRPr>
          </a:p>
        </p:txBody>
      </p:sp>
      <p:pic>
        <p:nvPicPr>
          <p:cNvPr id="5" name="Picture 4">
            <a:extLst>
              <a:ext uri="{FF2B5EF4-FFF2-40B4-BE49-F238E27FC236}">
                <a16:creationId xmlns:a16="http://schemas.microsoft.com/office/drawing/2014/main" xmlns="" id="{D374EC9D-1B40-3947-8A2A-BC9AC58D8927}"/>
              </a:ext>
            </a:extLst>
          </p:cNvPr>
          <p:cNvPicPr>
            <a:picLocks noChangeAspect="1"/>
          </p:cNvPicPr>
          <p:nvPr/>
        </p:nvPicPr>
        <p:blipFill>
          <a:blip r:embed="rId4"/>
          <a:stretch>
            <a:fillRect/>
          </a:stretch>
        </p:blipFill>
        <p:spPr>
          <a:xfrm>
            <a:off x="2869995" y="1519470"/>
            <a:ext cx="6667295" cy="4828965"/>
          </a:xfrm>
          <a:prstGeom prst="rect">
            <a:avLst/>
          </a:prstGeom>
        </p:spPr>
      </p:pic>
    </p:spTree>
    <p:extLst>
      <p:ext uri="{BB962C8B-B14F-4D97-AF65-F5344CB8AC3E}">
        <p14:creationId xmlns:p14="http://schemas.microsoft.com/office/powerpoint/2010/main" val="2635148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F041FB23-00B4-D547-9480-D863BB970724}"/>
              </a:ext>
            </a:extLst>
          </p:cNvPr>
          <p:cNvPicPr>
            <a:picLocks noChangeAspect="1"/>
          </p:cNvPicPr>
          <p:nvPr/>
        </p:nvPicPr>
        <p:blipFill>
          <a:blip r:embed="rId5"/>
          <a:stretch>
            <a:fillRect/>
          </a:stretch>
        </p:blipFill>
        <p:spPr>
          <a:xfrm>
            <a:off x="2635045" y="1106130"/>
            <a:ext cx="6794091" cy="5247971"/>
          </a:xfrm>
          <a:prstGeom prst="rect">
            <a:avLst/>
          </a:prstGeom>
        </p:spPr>
      </p:pic>
    </p:spTree>
    <p:extLst>
      <p:ext uri="{BB962C8B-B14F-4D97-AF65-F5344CB8AC3E}">
        <p14:creationId xmlns:p14="http://schemas.microsoft.com/office/powerpoint/2010/main" val="486441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97D9A965-6462-0A44-A6DE-24A588514B1B}"/>
              </a:ext>
            </a:extLst>
          </p:cNvPr>
          <p:cNvPicPr>
            <a:picLocks noChangeAspect="1"/>
          </p:cNvPicPr>
          <p:nvPr/>
        </p:nvPicPr>
        <p:blipFill>
          <a:blip r:embed="rId5"/>
          <a:stretch>
            <a:fillRect/>
          </a:stretch>
        </p:blipFill>
        <p:spPr>
          <a:xfrm>
            <a:off x="2458063" y="1040203"/>
            <a:ext cx="7617821" cy="5514393"/>
          </a:xfrm>
          <a:prstGeom prst="rect">
            <a:avLst/>
          </a:prstGeom>
        </p:spPr>
      </p:pic>
    </p:spTree>
    <p:extLst>
      <p:ext uri="{BB962C8B-B14F-4D97-AF65-F5344CB8AC3E}">
        <p14:creationId xmlns:p14="http://schemas.microsoft.com/office/powerpoint/2010/main" val="4207580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87DC7B7E-29AB-FA40-B577-ABFBDB9BC348}"/>
              </a:ext>
            </a:extLst>
          </p:cNvPr>
          <p:cNvPicPr>
            <a:picLocks noChangeAspect="1"/>
          </p:cNvPicPr>
          <p:nvPr/>
        </p:nvPicPr>
        <p:blipFill>
          <a:blip r:embed="rId5"/>
          <a:stretch>
            <a:fillRect/>
          </a:stretch>
        </p:blipFill>
        <p:spPr>
          <a:xfrm>
            <a:off x="2626112" y="1032387"/>
            <a:ext cx="6939776" cy="5418854"/>
          </a:xfrm>
          <a:prstGeom prst="rect">
            <a:avLst/>
          </a:prstGeom>
        </p:spPr>
      </p:pic>
    </p:spTree>
    <p:extLst>
      <p:ext uri="{BB962C8B-B14F-4D97-AF65-F5344CB8AC3E}">
        <p14:creationId xmlns:p14="http://schemas.microsoft.com/office/powerpoint/2010/main" val="2557298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597089BB-7F52-574C-8502-A27101A1B44F}"/>
              </a:ext>
            </a:extLst>
          </p:cNvPr>
          <p:cNvPicPr>
            <a:picLocks noChangeAspect="1"/>
          </p:cNvPicPr>
          <p:nvPr/>
        </p:nvPicPr>
        <p:blipFill>
          <a:blip r:embed="rId5"/>
          <a:stretch>
            <a:fillRect/>
          </a:stretch>
        </p:blipFill>
        <p:spPr>
          <a:xfrm>
            <a:off x="2644117" y="1059926"/>
            <a:ext cx="7191658" cy="5401204"/>
          </a:xfrm>
          <a:prstGeom prst="rect">
            <a:avLst/>
          </a:prstGeom>
        </p:spPr>
      </p:pic>
    </p:spTree>
    <p:extLst>
      <p:ext uri="{BB962C8B-B14F-4D97-AF65-F5344CB8AC3E}">
        <p14:creationId xmlns:p14="http://schemas.microsoft.com/office/powerpoint/2010/main" val="13279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38725C-67A8-7047-AAD0-26519A1F694A}"/>
              </a:ext>
            </a:extLst>
          </p:cNvPr>
          <p:cNvPicPr>
            <a:picLocks noChangeAspect="1"/>
          </p:cNvPicPr>
          <p:nvPr/>
        </p:nvPicPr>
        <p:blipFill>
          <a:blip r:embed="rId2"/>
          <a:stretch>
            <a:fillRect/>
          </a:stretch>
        </p:blipFill>
        <p:spPr>
          <a:xfrm>
            <a:off x="1470301" y="0"/>
            <a:ext cx="8917101" cy="6440129"/>
          </a:xfrm>
          <a:prstGeom prst="rect">
            <a:avLst/>
          </a:prstGeom>
        </p:spPr>
      </p:pic>
      <p:sp>
        <p:nvSpPr>
          <p:cNvPr id="4" name="Rectangle 3">
            <a:extLst>
              <a:ext uri="{FF2B5EF4-FFF2-40B4-BE49-F238E27FC236}">
                <a16:creationId xmlns:a16="http://schemas.microsoft.com/office/drawing/2014/main" xmlns="" id="{C0B569AC-7992-7948-9ACC-93A26B5A660A}"/>
              </a:ext>
            </a:extLst>
          </p:cNvPr>
          <p:cNvSpPr/>
          <p:nvPr/>
        </p:nvSpPr>
        <p:spPr>
          <a:xfrm>
            <a:off x="0" y="6440129"/>
            <a:ext cx="12192000" cy="369332"/>
          </a:xfrm>
          <a:prstGeom prst="rect">
            <a:avLst/>
          </a:prstGeom>
        </p:spPr>
        <p:txBody>
          <a:bodyPr wrap="square">
            <a:spAutoFit/>
          </a:bodyPr>
          <a:lstStyle/>
          <a:p>
            <a:pPr algn="ctr"/>
            <a:r>
              <a:rPr lang="en-US" dirty="0">
                <a:solidFill>
                  <a:prstClr val="black"/>
                </a:solidFill>
                <a:hlinkClick r:id="rId3"/>
              </a:rPr>
              <a:t>https://abcnews.go.com/Health/coronavirus-map-tracking-spread-us-world/story?id=69415591</a:t>
            </a:r>
            <a:endParaRPr lang="en-US" dirty="0">
              <a:solidFill>
                <a:prstClr val="black"/>
              </a:solidFill>
            </a:endParaRPr>
          </a:p>
        </p:txBody>
      </p:sp>
    </p:spTree>
    <p:extLst>
      <p:ext uri="{BB962C8B-B14F-4D97-AF65-F5344CB8AC3E}">
        <p14:creationId xmlns:p14="http://schemas.microsoft.com/office/powerpoint/2010/main" val="1135237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E901480E-7C55-2341-A393-519A27414DDA}"/>
              </a:ext>
            </a:extLst>
          </p:cNvPr>
          <p:cNvPicPr>
            <a:picLocks noChangeAspect="1"/>
          </p:cNvPicPr>
          <p:nvPr/>
        </p:nvPicPr>
        <p:blipFill>
          <a:blip r:embed="rId5"/>
          <a:stretch>
            <a:fillRect/>
          </a:stretch>
        </p:blipFill>
        <p:spPr>
          <a:xfrm>
            <a:off x="2609331" y="1076322"/>
            <a:ext cx="6973338" cy="5442155"/>
          </a:xfrm>
          <a:prstGeom prst="rect">
            <a:avLst/>
          </a:prstGeom>
        </p:spPr>
      </p:pic>
    </p:spTree>
    <p:extLst>
      <p:ext uri="{BB962C8B-B14F-4D97-AF65-F5344CB8AC3E}">
        <p14:creationId xmlns:p14="http://schemas.microsoft.com/office/powerpoint/2010/main" val="2227532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8FEEC565-30BA-FB4A-83C2-561518745C6F}"/>
              </a:ext>
            </a:extLst>
          </p:cNvPr>
          <p:cNvPicPr>
            <a:picLocks noChangeAspect="1"/>
          </p:cNvPicPr>
          <p:nvPr/>
        </p:nvPicPr>
        <p:blipFill>
          <a:blip r:embed="rId5"/>
          <a:stretch>
            <a:fillRect/>
          </a:stretch>
        </p:blipFill>
        <p:spPr>
          <a:xfrm>
            <a:off x="2802193" y="1169856"/>
            <a:ext cx="6875722" cy="5255085"/>
          </a:xfrm>
          <a:prstGeom prst="rect">
            <a:avLst/>
          </a:prstGeom>
        </p:spPr>
      </p:pic>
    </p:spTree>
    <p:extLst>
      <p:ext uri="{BB962C8B-B14F-4D97-AF65-F5344CB8AC3E}">
        <p14:creationId xmlns:p14="http://schemas.microsoft.com/office/powerpoint/2010/main" val="2979881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89C36BB8-7FF2-8344-A7D8-EA7C93BF732F}"/>
              </a:ext>
            </a:extLst>
          </p:cNvPr>
          <p:cNvPicPr>
            <a:picLocks noChangeAspect="1"/>
          </p:cNvPicPr>
          <p:nvPr/>
        </p:nvPicPr>
        <p:blipFill>
          <a:blip r:embed="rId5"/>
          <a:stretch>
            <a:fillRect/>
          </a:stretch>
        </p:blipFill>
        <p:spPr>
          <a:xfrm>
            <a:off x="2848102" y="1068956"/>
            <a:ext cx="6512208" cy="5345969"/>
          </a:xfrm>
          <a:prstGeom prst="rect">
            <a:avLst/>
          </a:prstGeom>
        </p:spPr>
      </p:pic>
    </p:spTree>
    <p:extLst>
      <p:ext uri="{BB962C8B-B14F-4D97-AF65-F5344CB8AC3E}">
        <p14:creationId xmlns:p14="http://schemas.microsoft.com/office/powerpoint/2010/main" val="3354482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B5FF6C53-396A-8B45-9426-33EBF3BFC1F0}"/>
              </a:ext>
            </a:extLst>
          </p:cNvPr>
          <p:cNvPicPr>
            <a:picLocks noChangeAspect="1"/>
          </p:cNvPicPr>
          <p:nvPr/>
        </p:nvPicPr>
        <p:blipFill>
          <a:blip r:embed="rId5"/>
          <a:stretch>
            <a:fillRect/>
          </a:stretch>
        </p:blipFill>
        <p:spPr>
          <a:xfrm>
            <a:off x="2733367" y="1203260"/>
            <a:ext cx="6533797" cy="5114535"/>
          </a:xfrm>
          <a:prstGeom prst="rect">
            <a:avLst/>
          </a:prstGeom>
        </p:spPr>
      </p:pic>
    </p:spTree>
    <p:extLst>
      <p:ext uri="{BB962C8B-B14F-4D97-AF65-F5344CB8AC3E}">
        <p14:creationId xmlns:p14="http://schemas.microsoft.com/office/powerpoint/2010/main" val="594273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A1AD44B1-6ABB-7A4D-977B-A6B04C04055F}"/>
              </a:ext>
            </a:extLst>
          </p:cNvPr>
          <p:cNvPicPr>
            <a:picLocks noChangeAspect="1"/>
          </p:cNvPicPr>
          <p:nvPr/>
        </p:nvPicPr>
        <p:blipFill>
          <a:blip r:embed="rId5"/>
          <a:stretch>
            <a:fillRect/>
          </a:stretch>
        </p:blipFill>
        <p:spPr>
          <a:xfrm>
            <a:off x="2760628" y="1168282"/>
            <a:ext cx="6846163" cy="5258234"/>
          </a:xfrm>
          <a:prstGeom prst="rect">
            <a:avLst/>
          </a:prstGeom>
        </p:spPr>
      </p:pic>
    </p:spTree>
    <p:extLst>
      <p:ext uri="{BB962C8B-B14F-4D97-AF65-F5344CB8AC3E}">
        <p14:creationId xmlns:p14="http://schemas.microsoft.com/office/powerpoint/2010/main" val="1181926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4AE7EB2B-6A33-7540-8A1D-75EB5752CBCC}"/>
              </a:ext>
            </a:extLst>
          </p:cNvPr>
          <p:cNvPicPr>
            <a:picLocks noChangeAspect="1"/>
          </p:cNvPicPr>
          <p:nvPr/>
        </p:nvPicPr>
        <p:blipFill>
          <a:blip r:embed="rId5"/>
          <a:stretch>
            <a:fillRect/>
          </a:stretch>
        </p:blipFill>
        <p:spPr>
          <a:xfrm>
            <a:off x="2572514" y="1032387"/>
            <a:ext cx="7046971" cy="5489220"/>
          </a:xfrm>
          <a:prstGeom prst="rect">
            <a:avLst/>
          </a:prstGeom>
        </p:spPr>
      </p:pic>
    </p:spTree>
    <p:extLst>
      <p:ext uri="{BB962C8B-B14F-4D97-AF65-F5344CB8AC3E}">
        <p14:creationId xmlns:p14="http://schemas.microsoft.com/office/powerpoint/2010/main" val="3638453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D13D4F11-9C04-1647-AAB4-39702D8D445F}"/>
              </a:ext>
            </a:extLst>
          </p:cNvPr>
          <p:cNvPicPr>
            <a:picLocks noChangeAspect="1"/>
          </p:cNvPicPr>
          <p:nvPr/>
        </p:nvPicPr>
        <p:blipFill>
          <a:blip r:embed="rId5"/>
          <a:stretch>
            <a:fillRect/>
          </a:stretch>
        </p:blipFill>
        <p:spPr>
          <a:xfrm>
            <a:off x="2271251" y="1106129"/>
            <a:ext cx="7424098" cy="5308795"/>
          </a:xfrm>
          <a:prstGeom prst="rect">
            <a:avLst/>
          </a:prstGeom>
        </p:spPr>
      </p:pic>
    </p:spTree>
    <p:extLst>
      <p:ext uri="{BB962C8B-B14F-4D97-AF65-F5344CB8AC3E}">
        <p14:creationId xmlns:p14="http://schemas.microsoft.com/office/powerpoint/2010/main" val="626423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7D95088E-0639-D841-B372-338C55E9D941}"/>
              </a:ext>
            </a:extLst>
          </p:cNvPr>
          <p:cNvPicPr>
            <a:picLocks noChangeAspect="1"/>
          </p:cNvPicPr>
          <p:nvPr/>
        </p:nvPicPr>
        <p:blipFill>
          <a:blip r:embed="rId5"/>
          <a:stretch>
            <a:fillRect/>
          </a:stretch>
        </p:blipFill>
        <p:spPr>
          <a:xfrm>
            <a:off x="2605548" y="1032387"/>
            <a:ext cx="7175037" cy="5442792"/>
          </a:xfrm>
          <a:prstGeom prst="rect">
            <a:avLst/>
          </a:prstGeom>
        </p:spPr>
      </p:pic>
    </p:spTree>
    <p:extLst>
      <p:ext uri="{BB962C8B-B14F-4D97-AF65-F5344CB8AC3E}">
        <p14:creationId xmlns:p14="http://schemas.microsoft.com/office/powerpoint/2010/main" val="38193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5A76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65BE9B4-3F9C-0249-8BF5-A0DF68D49286}"/>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1A66C79D-8D6A-CF47-B510-B2574FC3CB2E}"/>
              </a:ext>
            </a:extLst>
          </p:cNvPr>
          <p:cNvSpPr/>
          <p:nvPr/>
        </p:nvSpPr>
        <p:spPr>
          <a:xfrm>
            <a:off x="1" y="6488668"/>
            <a:ext cx="12192000" cy="369332"/>
          </a:xfrm>
          <a:prstGeom prst="rect">
            <a:avLst/>
          </a:prstGeom>
          <a:solidFill>
            <a:schemeClr val="bg1"/>
          </a:solidFill>
        </p:spPr>
        <p:txBody>
          <a:bodyPr wrap="square">
            <a:spAutoFit/>
          </a:bodyPr>
          <a:lstStyle/>
          <a:p>
            <a:pPr algn="ctr">
              <a:defRPr/>
            </a:pPr>
            <a:r>
              <a:rPr lang="en-US" dirty="0">
                <a:solidFill>
                  <a:prstClr val="black"/>
                </a:solidFill>
                <a:hlinkClick r:id="rId3"/>
              </a:rPr>
              <a:t>http://fullframe.edweek.org/2020/05/07/school-reopening/</a:t>
            </a:r>
            <a:endParaRPr lang="en-US" dirty="0">
              <a:solidFill>
                <a:prstClr val="black"/>
              </a:solidFill>
            </a:endParaRPr>
          </a:p>
        </p:txBody>
      </p:sp>
      <p:pic>
        <p:nvPicPr>
          <p:cNvPr id="3" name="Picture 2">
            <a:extLst>
              <a:ext uri="{FF2B5EF4-FFF2-40B4-BE49-F238E27FC236}">
                <a16:creationId xmlns:a16="http://schemas.microsoft.com/office/drawing/2014/main" xmlns="" id="{B8223FA9-9E93-2547-9D9F-AA3A546AE478}"/>
              </a:ext>
            </a:extLst>
          </p:cNvPr>
          <p:cNvPicPr>
            <a:picLocks noChangeAspect="1"/>
          </p:cNvPicPr>
          <p:nvPr/>
        </p:nvPicPr>
        <p:blipFill>
          <a:blip r:embed="rId4"/>
          <a:stretch>
            <a:fillRect/>
          </a:stretch>
        </p:blipFill>
        <p:spPr>
          <a:xfrm>
            <a:off x="5279921" y="0"/>
            <a:ext cx="6912079" cy="1032387"/>
          </a:xfrm>
          <a:prstGeom prst="rect">
            <a:avLst/>
          </a:prstGeom>
        </p:spPr>
      </p:pic>
      <p:pic>
        <p:nvPicPr>
          <p:cNvPr id="4" name="Picture 3">
            <a:extLst>
              <a:ext uri="{FF2B5EF4-FFF2-40B4-BE49-F238E27FC236}">
                <a16:creationId xmlns:a16="http://schemas.microsoft.com/office/drawing/2014/main" xmlns="" id="{A56FBEE6-E7D4-BF49-8570-3114CBCCDFC3}"/>
              </a:ext>
            </a:extLst>
          </p:cNvPr>
          <p:cNvPicPr>
            <a:picLocks noChangeAspect="1"/>
          </p:cNvPicPr>
          <p:nvPr/>
        </p:nvPicPr>
        <p:blipFill>
          <a:blip r:embed="rId5"/>
          <a:stretch>
            <a:fillRect/>
          </a:stretch>
        </p:blipFill>
        <p:spPr>
          <a:xfrm>
            <a:off x="2547916" y="1051429"/>
            <a:ext cx="7096168" cy="5363496"/>
          </a:xfrm>
          <a:prstGeom prst="rect">
            <a:avLst/>
          </a:prstGeom>
        </p:spPr>
      </p:pic>
    </p:spTree>
    <p:extLst>
      <p:ext uri="{BB962C8B-B14F-4D97-AF65-F5344CB8AC3E}">
        <p14:creationId xmlns:p14="http://schemas.microsoft.com/office/powerpoint/2010/main" val="3341360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4307" y="5399912"/>
            <a:ext cx="12356307" cy="1138773"/>
          </a:xfrm>
          <a:prstGeom prst="rect">
            <a:avLst/>
          </a:prstGeom>
          <a:solidFill>
            <a:schemeClr val="bg1">
              <a:alpha val="62000"/>
            </a:schemeClr>
          </a:solid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COVID-19</a:t>
            </a:r>
          </a:p>
          <a:p>
            <a:pPr algn="ctr"/>
            <a:r>
              <a:rPr lang="en-US" sz="3200" b="1" dirty="0" smtClean="0">
                <a:solidFill>
                  <a:prstClr val="black"/>
                </a:solidFill>
                <a:effectLst>
                  <a:outerShdw blurRad="38100" dist="38100" dir="2700000" algn="tl">
                    <a:srgbClr val="000000">
                      <a:alpha val="43137"/>
                    </a:srgbClr>
                  </a:outerShdw>
                </a:effectLst>
              </a:rPr>
              <a:t>Impact on Students and Schools</a:t>
            </a:r>
            <a:endParaRPr lang="en-US" sz="3200" b="1" dirty="0">
              <a:solidFill>
                <a:prstClr val="black"/>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xmlns="" id="{CCA187EA-35A3-214D-8293-BCF26F4672D3}"/>
              </a:ext>
            </a:extLst>
          </p:cNvPr>
          <p:cNvPicPr>
            <a:picLocks noChangeAspect="1"/>
          </p:cNvPicPr>
          <p:nvPr/>
        </p:nvPicPr>
        <p:blipFill>
          <a:blip r:embed="rId3"/>
          <a:stretch>
            <a:fillRect/>
          </a:stretch>
        </p:blipFill>
        <p:spPr>
          <a:xfrm>
            <a:off x="1" y="0"/>
            <a:ext cx="5621605" cy="3036959"/>
          </a:xfrm>
          <a:prstGeom prst="rect">
            <a:avLst/>
          </a:prstGeom>
        </p:spPr>
      </p:pic>
      <p:pic>
        <p:nvPicPr>
          <p:cNvPr id="11" name="Picture 10"/>
          <p:cNvPicPr>
            <a:picLocks noChangeAspect="1"/>
          </p:cNvPicPr>
          <p:nvPr/>
        </p:nvPicPr>
        <p:blipFill>
          <a:blip r:embed="rId4"/>
          <a:stretch>
            <a:fillRect/>
          </a:stretch>
        </p:blipFill>
        <p:spPr>
          <a:xfrm>
            <a:off x="3620694" y="0"/>
            <a:ext cx="3657901" cy="3036959"/>
          </a:xfrm>
          <a:prstGeom prst="rect">
            <a:avLst/>
          </a:prstGeom>
        </p:spPr>
      </p:pic>
      <p:pic>
        <p:nvPicPr>
          <p:cNvPr id="12" name="Picture 11">
            <a:extLst>
              <a:ext uri="{FF2B5EF4-FFF2-40B4-BE49-F238E27FC236}">
                <a16:creationId xmlns:a16="http://schemas.microsoft.com/office/drawing/2014/main" xmlns="" id="{78BC263D-D4AE-9D4E-9B75-E449B9FB8C2D}"/>
              </a:ext>
            </a:extLst>
          </p:cNvPr>
          <p:cNvPicPr>
            <a:picLocks noChangeAspect="1"/>
          </p:cNvPicPr>
          <p:nvPr/>
        </p:nvPicPr>
        <p:blipFill>
          <a:blip r:embed="rId5"/>
          <a:stretch>
            <a:fillRect/>
          </a:stretch>
        </p:blipFill>
        <p:spPr>
          <a:xfrm>
            <a:off x="7278595" y="-1"/>
            <a:ext cx="4913405" cy="3036959"/>
          </a:xfrm>
          <a:prstGeom prst="rect">
            <a:avLst/>
          </a:prstGeom>
        </p:spPr>
      </p:pic>
    </p:spTree>
    <p:extLst>
      <p:ext uri="{BB962C8B-B14F-4D97-AF65-F5344CB8AC3E}">
        <p14:creationId xmlns:p14="http://schemas.microsoft.com/office/powerpoint/2010/main" val="679171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B569AC-7992-7948-9ACC-93A26B5A660A}"/>
              </a:ext>
            </a:extLst>
          </p:cNvPr>
          <p:cNvSpPr/>
          <p:nvPr/>
        </p:nvSpPr>
        <p:spPr>
          <a:xfrm>
            <a:off x="0" y="6440129"/>
            <a:ext cx="12192000" cy="369332"/>
          </a:xfrm>
          <a:prstGeom prst="rect">
            <a:avLst/>
          </a:prstGeom>
        </p:spPr>
        <p:txBody>
          <a:bodyPr wrap="square">
            <a:spAutoFit/>
          </a:bodyPr>
          <a:lstStyle/>
          <a:p>
            <a:pPr algn="ctr">
              <a:defRPr/>
            </a:pPr>
            <a:r>
              <a:rPr lang="en-US" dirty="0">
                <a:solidFill>
                  <a:prstClr val="black"/>
                </a:solidFill>
                <a:hlinkClick r:id="rId2"/>
              </a:rPr>
              <a:t>https://abcnews.go.com/Health/coronavirus-map-tracking-spread-us-world/story?id=69415591</a:t>
            </a:r>
            <a:endParaRPr lang="en-US" dirty="0">
              <a:solidFill>
                <a:prstClr val="black"/>
              </a:solidFill>
            </a:endParaRPr>
          </a:p>
        </p:txBody>
      </p:sp>
      <p:pic>
        <p:nvPicPr>
          <p:cNvPr id="5" name="Picture 4">
            <a:extLst>
              <a:ext uri="{FF2B5EF4-FFF2-40B4-BE49-F238E27FC236}">
                <a16:creationId xmlns:a16="http://schemas.microsoft.com/office/drawing/2014/main" xmlns="" id="{ED11DE2B-BE98-8B40-A5D8-616AC715DBBB}"/>
              </a:ext>
            </a:extLst>
          </p:cNvPr>
          <p:cNvPicPr>
            <a:picLocks noChangeAspect="1"/>
          </p:cNvPicPr>
          <p:nvPr/>
        </p:nvPicPr>
        <p:blipFill rotWithShape="1">
          <a:blip r:embed="rId3"/>
          <a:srcRect l="4928" t="17205" r="32079" b="15268"/>
          <a:stretch/>
        </p:blipFill>
        <p:spPr>
          <a:xfrm>
            <a:off x="1140541" y="0"/>
            <a:ext cx="9635613" cy="6455725"/>
          </a:xfrm>
          <a:prstGeom prst="rect">
            <a:avLst/>
          </a:prstGeom>
        </p:spPr>
      </p:pic>
    </p:spTree>
    <p:extLst>
      <p:ext uri="{BB962C8B-B14F-4D97-AF65-F5344CB8AC3E}">
        <p14:creationId xmlns:p14="http://schemas.microsoft.com/office/powerpoint/2010/main" val="1254706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417B46-567A-C44C-9DD6-9EC0B9E93B2E}"/>
              </a:ext>
            </a:extLst>
          </p:cNvPr>
          <p:cNvPicPr>
            <a:picLocks noChangeAspect="1"/>
          </p:cNvPicPr>
          <p:nvPr/>
        </p:nvPicPr>
        <p:blipFill rotWithShape="1">
          <a:blip r:embed="rId2"/>
          <a:srcRect b="63573"/>
          <a:stretch/>
        </p:blipFill>
        <p:spPr>
          <a:xfrm>
            <a:off x="1421027" y="0"/>
            <a:ext cx="9750857" cy="1309816"/>
          </a:xfrm>
          <a:prstGeom prst="rect">
            <a:avLst/>
          </a:prstGeom>
        </p:spPr>
      </p:pic>
      <p:pic>
        <p:nvPicPr>
          <p:cNvPr id="2" name="Picture 1">
            <a:extLst>
              <a:ext uri="{FF2B5EF4-FFF2-40B4-BE49-F238E27FC236}">
                <a16:creationId xmlns:a16="http://schemas.microsoft.com/office/drawing/2014/main" xmlns="" id="{26533580-CDA5-5643-BD73-FEE2D83E2493}"/>
              </a:ext>
            </a:extLst>
          </p:cNvPr>
          <p:cNvPicPr>
            <a:picLocks noChangeAspect="1"/>
          </p:cNvPicPr>
          <p:nvPr/>
        </p:nvPicPr>
        <p:blipFill>
          <a:blip r:embed="rId3"/>
          <a:stretch>
            <a:fillRect/>
          </a:stretch>
        </p:blipFill>
        <p:spPr>
          <a:xfrm>
            <a:off x="3617097" y="1006385"/>
            <a:ext cx="5358715" cy="5358715"/>
          </a:xfrm>
          <a:prstGeom prst="rect">
            <a:avLst/>
          </a:prstGeom>
        </p:spPr>
      </p:pic>
      <p:sp>
        <p:nvSpPr>
          <p:cNvPr id="3" name="Rectangle 2">
            <a:extLst>
              <a:ext uri="{FF2B5EF4-FFF2-40B4-BE49-F238E27FC236}">
                <a16:creationId xmlns:a16="http://schemas.microsoft.com/office/drawing/2014/main" xmlns="" id="{722D4784-CD6D-DA44-92A2-7235BF294D09}"/>
              </a:ext>
            </a:extLst>
          </p:cNvPr>
          <p:cNvSpPr/>
          <p:nvPr/>
        </p:nvSpPr>
        <p:spPr>
          <a:xfrm>
            <a:off x="0" y="6488668"/>
            <a:ext cx="12192000" cy="369332"/>
          </a:xfrm>
          <a:prstGeom prst="rect">
            <a:avLst/>
          </a:prstGeom>
        </p:spPr>
        <p:txBody>
          <a:bodyPr wrap="square">
            <a:spAutoFit/>
          </a:bodyPr>
          <a:lstStyle/>
          <a:p>
            <a:r>
              <a:rPr lang="en-US" dirty="0">
                <a:solidFill>
                  <a:prstClr val="black"/>
                </a:solidFill>
                <a:hlinkClick r:id="rId4"/>
              </a:rPr>
              <a:t>https://www.weforum.org/agenda/2020/03/infographic-covid19-coronavirus-impact-global-education-health-schools/</a:t>
            </a:r>
            <a:endParaRPr lang="en-US" dirty="0">
              <a:solidFill>
                <a:prstClr val="black"/>
              </a:solidFill>
            </a:endParaRPr>
          </a:p>
        </p:txBody>
      </p:sp>
    </p:spTree>
    <p:extLst>
      <p:ext uri="{BB962C8B-B14F-4D97-AF65-F5344CB8AC3E}">
        <p14:creationId xmlns:p14="http://schemas.microsoft.com/office/powerpoint/2010/main" val="2898710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34A7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7CA9942-5A95-D54F-B9E2-938D34230440}"/>
              </a:ext>
            </a:extLst>
          </p:cNvPr>
          <p:cNvPicPr>
            <a:picLocks noChangeAspect="1"/>
          </p:cNvPicPr>
          <p:nvPr/>
        </p:nvPicPr>
        <p:blipFill rotWithShape="1">
          <a:blip r:embed="rId2"/>
          <a:srcRect b="79925"/>
          <a:stretch/>
        </p:blipFill>
        <p:spPr>
          <a:xfrm>
            <a:off x="3133617" y="0"/>
            <a:ext cx="5910975" cy="1940011"/>
          </a:xfrm>
          <a:prstGeom prst="rect">
            <a:avLst/>
          </a:prstGeom>
        </p:spPr>
      </p:pic>
      <p:pic>
        <p:nvPicPr>
          <p:cNvPr id="5" name="Picture 4">
            <a:extLst>
              <a:ext uri="{FF2B5EF4-FFF2-40B4-BE49-F238E27FC236}">
                <a16:creationId xmlns:a16="http://schemas.microsoft.com/office/drawing/2014/main" xmlns="" id="{B5BD4F4F-653C-914F-ABBF-0C4278061002}"/>
              </a:ext>
            </a:extLst>
          </p:cNvPr>
          <p:cNvPicPr>
            <a:picLocks noChangeAspect="1"/>
          </p:cNvPicPr>
          <p:nvPr/>
        </p:nvPicPr>
        <p:blipFill rotWithShape="1">
          <a:blip r:embed="rId2"/>
          <a:srcRect t="20075" b="41423"/>
          <a:stretch/>
        </p:blipFill>
        <p:spPr>
          <a:xfrm>
            <a:off x="0" y="1940011"/>
            <a:ext cx="6277510" cy="4649055"/>
          </a:xfrm>
          <a:prstGeom prst="rect">
            <a:avLst/>
          </a:prstGeom>
        </p:spPr>
      </p:pic>
      <p:pic>
        <p:nvPicPr>
          <p:cNvPr id="6" name="Picture 5">
            <a:extLst>
              <a:ext uri="{FF2B5EF4-FFF2-40B4-BE49-F238E27FC236}">
                <a16:creationId xmlns:a16="http://schemas.microsoft.com/office/drawing/2014/main" xmlns="" id="{A4743DFA-16B6-A446-A68A-9EB05951662A}"/>
              </a:ext>
            </a:extLst>
          </p:cNvPr>
          <p:cNvPicPr>
            <a:picLocks noChangeAspect="1"/>
          </p:cNvPicPr>
          <p:nvPr/>
        </p:nvPicPr>
        <p:blipFill rotWithShape="1">
          <a:blip r:embed="rId2"/>
          <a:srcRect t="58577"/>
          <a:stretch/>
        </p:blipFill>
        <p:spPr>
          <a:xfrm>
            <a:off x="6277511" y="1940011"/>
            <a:ext cx="5914490" cy="4649055"/>
          </a:xfrm>
          <a:prstGeom prst="rect">
            <a:avLst/>
          </a:prstGeom>
        </p:spPr>
      </p:pic>
      <p:sp>
        <p:nvSpPr>
          <p:cNvPr id="7" name="Rectangle 6">
            <a:extLst>
              <a:ext uri="{FF2B5EF4-FFF2-40B4-BE49-F238E27FC236}">
                <a16:creationId xmlns:a16="http://schemas.microsoft.com/office/drawing/2014/main" xmlns="" id="{FA68D9A8-396F-814C-BEF3-AAA2334C5880}"/>
              </a:ext>
            </a:extLst>
          </p:cNvPr>
          <p:cNvSpPr/>
          <p:nvPr/>
        </p:nvSpPr>
        <p:spPr>
          <a:xfrm>
            <a:off x="0" y="6550223"/>
            <a:ext cx="12192001" cy="307777"/>
          </a:xfrm>
          <a:prstGeom prst="rect">
            <a:avLst/>
          </a:prstGeom>
        </p:spPr>
        <p:txBody>
          <a:bodyPr wrap="square">
            <a:spAutoFit/>
          </a:bodyPr>
          <a:lstStyle/>
          <a:p>
            <a:r>
              <a:rPr lang="en-US" sz="1400" dirty="0">
                <a:solidFill>
                  <a:prstClr val="black"/>
                </a:solidFill>
                <a:hlinkClick r:id="rId3"/>
              </a:rPr>
              <a:t>https://www.worldbank.org/en/topic/education/publication/simulating-potential-impacts-of-covid-19-school-closures-learning-outcomes-a-set-of-global-estimates</a:t>
            </a:r>
            <a:endParaRPr lang="en-US" sz="1400" dirty="0">
              <a:solidFill>
                <a:prstClr val="black"/>
              </a:solidFill>
            </a:endParaRPr>
          </a:p>
        </p:txBody>
      </p:sp>
    </p:spTree>
    <p:extLst>
      <p:ext uri="{BB962C8B-B14F-4D97-AF65-F5344CB8AC3E}">
        <p14:creationId xmlns:p14="http://schemas.microsoft.com/office/powerpoint/2010/main" val="2270462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4A06825-D924-C74E-9E54-B13BAE670064}"/>
              </a:ext>
            </a:extLst>
          </p:cNvPr>
          <p:cNvPicPr>
            <a:picLocks noChangeAspect="1"/>
          </p:cNvPicPr>
          <p:nvPr/>
        </p:nvPicPr>
        <p:blipFill>
          <a:blip r:embed="rId2"/>
          <a:stretch>
            <a:fillRect/>
          </a:stretch>
        </p:blipFill>
        <p:spPr>
          <a:xfrm>
            <a:off x="1" y="-1"/>
            <a:ext cx="12192000" cy="6388444"/>
          </a:xfrm>
          <a:prstGeom prst="rect">
            <a:avLst/>
          </a:prstGeom>
        </p:spPr>
      </p:pic>
      <p:sp>
        <p:nvSpPr>
          <p:cNvPr id="5" name="Rectangle 4">
            <a:extLst>
              <a:ext uri="{FF2B5EF4-FFF2-40B4-BE49-F238E27FC236}">
                <a16:creationId xmlns:a16="http://schemas.microsoft.com/office/drawing/2014/main" xmlns="" id="{2551D966-EEF7-8542-B958-7D42D95E01D3}"/>
              </a:ext>
            </a:extLst>
          </p:cNvPr>
          <p:cNvSpPr/>
          <p:nvPr/>
        </p:nvSpPr>
        <p:spPr>
          <a:xfrm>
            <a:off x="2" y="6476310"/>
            <a:ext cx="12191999" cy="369332"/>
          </a:xfrm>
          <a:prstGeom prst="rect">
            <a:avLst/>
          </a:prstGeom>
        </p:spPr>
        <p:txBody>
          <a:bodyPr wrap="square">
            <a:spAutoFit/>
          </a:bodyPr>
          <a:lstStyle/>
          <a:p>
            <a:pPr algn="ctr"/>
            <a:r>
              <a:rPr lang="en-US" dirty="0">
                <a:hlinkClick r:id="rId3"/>
              </a:rPr>
              <a:t>https://www.nwea.org/blog/2020/covid-19-school-closures-could-have-devastating-impact-student-achievement/</a:t>
            </a:r>
            <a:endParaRPr lang="en-US" dirty="0"/>
          </a:p>
        </p:txBody>
      </p:sp>
      <p:pic>
        <p:nvPicPr>
          <p:cNvPr id="6" name="Picture 5">
            <a:extLst>
              <a:ext uri="{FF2B5EF4-FFF2-40B4-BE49-F238E27FC236}">
                <a16:creationId xmlns:a16="http://schemas.microsoft.com/office/drawing/2014/main" xmlns="" id="{AB5EF348-F788-CE45-A9F6-057A099007D8}"/>
              </a:ext>
            </a:extLst>
          </p:cNvPr>
          <p:cNvPicPr>
            <a:picLocks noChangeAspect="1"/>
          </p:cNvPicPr>
          <p:nvPr/>
        </p:nvPicPr>
        <p:blipFill>
          <a:blip r:embed="rId4"/>
          <a:stretch>
            <a:fillRect/>
          </a:stretch>
        </p:blipFill>
        <p:spPr>
          <a:xfrm>
            <a:off x="4337221" y="0"/>
            <a:ext cx="7854778" cy="4436076"/>
          </a:xfrm>
          <a:prstGeom prst="rect">
            <a:avLst/>
          </a:prstGeom>
        </p:spPr>
      </p:pic>
      <p:pic>
        <p:nvPicPr>
          <p:cNvPr id="7" name="Picture 6">
            <a:extLst>
              <a:ext uri="{FF2B5EF4-FFF2-40B4-BE49-F238E27FC236}">
                <a16:creationId xmlns:a16="http://schemas.microsoft.com/office/drawing/2014/main" xmlns="" id="{4026F479-0F5E-E242-8515-87A40872ED88}"/>
              </a:ext>
            </a:extLst>
          </p:cNvPr>
          <p:cNvPicPr>
            <a:picLocks noChangeAspect="1"/>
          </p:cNvPicPr>
          <p:nvPr/>
        </p:nvPicPr>
        <p:blipFill>
          <a:blip r:embed="rId5"/>
          <a:stretch>
            <a:fillRect/>
          </a:stretch>
        </p:blipFill>
        <p:spPr>
          <a:xfrm>
            <a:off x="4337221" y="4015259"/>
            <a:ext cx="7854777" cy="1397000"/>
          </a:xfrm>
          <a:prstGeom prst="rect">
            <a:avLst/>
          </a:prstGeom>
        </p:spPr>
      </p:pic>
      <p:pic>
        <p:nvPicPr>
          <p:cNvPr id="9" name="Picture 8">
            <a:extLst>
              <a:ext uri="{FF2B5EF4-FFF2-40B4-BE49-F238E27FC236}">
                <a16:creationId xmlns:a16="http://schemas.microsoft.com/office/drawing/2014/main" xmlns="" id="{51188E44-896D-A740-85DD-959051635383}"/>
              </a:ext>
            </a:extLst>
          </p:cNvPr>
          <p:cNvPicPr>
            <a:picLocks noChangeAspect="1"/>
          </p:cNvPicPr>
          <p:nvPr/>
        </p:nvPicPr>
        <p:blipFill>
          <a:blip r:embed="rId6"/>
          <a:stretch>
            <a:fillRect/>
          </a:stretch>
        </p:blipFill>
        <p:spPr>
          <a:xfrm>
            <a:off x="-1" y="848719"/>
            <a:ext cx="4337219" cy="2233947"/>
          </a:xfrm>
          <a:prstGeom prst="rect">
            <a:avLst/>
          </a:prstGeom>
        </p:spPr>
      </p:pic>
    </p:spTree>
    <p:extLst>
      <p:ext uri="{BB962C8B-B14F-4D97-AF65-F5344CB8AC3E}">
        <p14:creationId xmlns:p14="http://schemas.microsoft.com/office/powerpoint/2010/main" val="460947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E10CC0-8F2C-B146-8B89-AF8C8DC3B43C}"/>
              </a:ext>
            </a:extLst>
          </p:cNvPr>
          <p:cNvPicPr>
            <a:picLocks noChangeAspect="1"/>
          </p:cNvPicPr>
          <p:nvPr/>
        </p:nvPicPr>
        <p:blipFill rotWithShape="1">
          <a:blip r:embed="rId2"/>
          <a:srcRect b="85106"/>
          <a:stretch/>
        </p:blipFill>
        <p:spPr>
          <a:xfrm>
            <a:off x="1" y="-1"/>
            <a:ext cx="12192000" cy="951471"/>
          </a:xfrm>
          <a:prstGeom prst="rect">
            <a:avLst/>
          </a:prstGeom>
        </p:spPr>
      </p:pic>
      <p:sp>
        <p:nvSpPr>
          <p:cNvPr id="3" name="Rectangle 2">
            <a:extLst>
              <a:ext uri="{FF2B5EF4-FFF2-40B4-BE49-F238E27FC236}">
                <a16:creationId xmlns:a16="http://schemas.microsoft.com/office/drawing/2014/main" xmlns="" id="{7A6229FE-EBE9-7A44-A115-F20218FEC90C}"/>
              </a:ext>
            </a:extLst>
          </p:cNvPr>
          <p:cNvSpPr/>
          <p:nvPr/>
        </p:nvSpPr>
        <p:spPr>
          <a:xfrm>
            <a:off x="2" y="6476310"/>
            <a:ext cx="12191999" cy="369332"/>
          </a:xfrm>
          <a:prstGeom prst="rect">
            <a:avLst/>
          </a:prstGeom>
        </p:spPr>
        <p:txBody>
          <a:bodyPr wrap="square">
            <a:spAutoFit/>
          </a:bodyPr>
          <a:lstStyle/>
          <a:p>
            <a:pPr algn="ctr"/>
            <a:r>
              <a:rPr lang="en-US" dirty="0">
                <a:hlinkClick r:id="rId3"/>
              </a:rPr>
              <a:t>https://www.nwea.org/blog/2020/covid-19-school-closures-could-have-devastating-impact-student-achievement/</a:t>
            </a:r>
            <a:endParaRPr lang="en-US" dirty="0"/>
          </a:p>
        </p:txBody>
      </p:sp>
      <p:pic>
        <p:nvPicPr>
          <p:cNvPr id="9" name="Picture 8">
            <a:extLst>
              <a:ext uri="{FF2B5EF4-FFF2-40B4-BE49-F238E27FC236}">
                <a16:creationId xmlns:a16="http://schemas.microsoft.com/office/drawing/2014/main" xmlns="" id="{2AC7C4BC-6FD4-A142-877C-0BC095B71626}"/>
              </a:ext>
            </a:extLst>
          </p:cNvPr>
          <p:cNvPicPr>
            <a:picLocks noChangeAspect="1"/>
          </p:cNvPicPr>
          <p:nvPr/>
        </p:nvPicPr>
        <p:blipFill rotWithShape="1">
          <a:blip r:embed="rId4"/>
          <a:srcRect b="51892"/>
          <a:stretch/>
        </p:blipFill>
        <p:spPr>
          <a:xfrm>
            <a:off x="1321782" y="1000989"/>
            <a:ext cx="9972294" cy="5425801"/>
          </a:xfrm>
          <a:prstGeom prst="rect">
            <a:avLst/>
          </a:prstGeom>
        </p:spPr>
      </p:pic>
    </p:spTree>
    <p:extLst>
      <p:ext uri="{BB962C8B-B14F-4D97-AF65-F5344CB8AC3E}">
        <p14:creationId xmlns:p14="http://schemas.microsoft.com/office/powerpoint/2010/main" val="4222992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E10CC0-8F2C-B146-8B89-AF8C8DC3B43C}"/>
              </a:ext>
            </a:extLst>
          </p:cNvPr>
          <p:cNvPicPr>
            <a:picLocks noChangeAspect="1"/>
          </p:cNvPicPr>
          <p:nvPr/>
        </p:nvPicPr>
        <p:blipFill rotWithShape="1">
          <a:blip r:embed="rId2"/>
          <a:srcRect b="85106"/>
          <a:stretch/>
        </p:blipFill>
        <p:spPr>
          <a:xfrm>
            <a:off x="1" y="-1"/>
            <a:ext cx="12192000" cy="951471"/>
          </a:xfrm>
          <a:prstGeom prst="rect">
            <a:avLst/>
          </a:prstGeom>
        </p:spPr>
      </p:pic>
      <p:sp>
        <p:nvSpPr>
          <p:cNvPr id="3" name="Rectangle 2">
            <a:extLst>
              <a:ext uri="{FF2B5EF4-FFF2-40B4-BE49-F238E27FC236}">
                <a16:creationId xmlns:a16="http://schemas.microsoft.com/office/drawing/2014/main" xmlns="" id="{7A6229FE-EBE9-7A44-A115-F20218FEC90C}"/>
              </a:ext>
            </a:extLst>
          </p:cNvPr>
          <p:cNvSpPr/>
          <p:nvPr/>
        </p:nvSpPr>
        <p:spPr>
          <a:xfrm>
            <a:off x="2" y="6476310"/>
            <a:ext cx="12191999" cy="369332"/>
          </a:xfrm>
          <a:prstGeom prst="rect">
            <a:avLst/>
          </a:prstGeom>
        </p:spPr>
        <p:txBody>
          <a:bodyPr wrap="square">
            <a:spAutoFit/>
          </a:bodyPr>
          <a:lstStyle/>
          <a:p>
            <a:pPr algn="ctr"/>
            <a:r>
              <a:rPr lang="en-US" dirty="0">
                <a:hlinkClick r:id="rId3"/>
              </a:rPr>
              <a:t>https://www.nwea.org/blog/2020/covid-19-school-closures-could-have-devastating-impact-student-achievement/</a:t>
            </a:r>
            <a:endParaRPr lang="en-US" dirty="0"/>
          </a:p>
        </p:txBody>
      </p:sp>
      <p:pic>
        <p:nvPicPr>
          <p:cNvPr id="4" name="Picture 3">
            <a:extLst>
              <a:ext uri="{FF2B5EF4-FFF2-40B4-BE49-F238E27FC236}">
                <a16:creationId xmlns:a16="http://schemas.microsoft.com/office/drawing/2014/main" xmlns="" id="{CD0464E2-12CC-9A47-A104-26704D2891D7}"/>
              </a:ext>
            </a:extLst>
          </p:cNvPr>
          <p:cNvPicPr>
            <a:picLocks noChangeAspect="1"/>
          </p:cNvPicPr>
          <p:nvPr/>
        </p:nvPicPr>
        <p:blipFill rotWithShape="1">
          <a:blip r:embed="rId4"/>
          <a:srcRect t="50811"/>
          <a:stretch/>
        </p:blipFill>
        <p:spPr>
          <a:xfrm>
            <a:off x="1109854" y="928580"/>
            <a:ext cx="9972293" cy="5547730"/>
          </a:xfrm>
          <a:prstGeom prst="rect">
            <a:avLst/>
          </a:prstGeom>
        </p:spPr>
      </p:pic>
    </p:spTree>
    <p:extLst>
      <p:ext uri="{BB962C8B-B14F-4D97-AF65-F5344CB8AC3E}">
        <p14:creationId xmlns:p14="http://schemas.microsoft.com/office/powerpoint/2010/main" val="22174841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227E8-16FF-284C-9F71-C59387F2589D}"/>
              </a:ext>
            </a:extLst>
          </p:cNvPr>
          <p:cNvPicPr>
            <a:picLocks noChangeAspect="1"/>
          </p:cNvPicPr>
          <p:nvPr/>
        </p:nvPicPr>
        <p:blipFill>
          <a:blip r:embed="rId2"/>
          <a:stretch>
            <a:fillRect/>
          </a:stretch>
        </p:blipFill>
        <p:spPr>
          <a:xfrm>
            <a:off x="327204" y="0"/>
            <a:ext cx="11455400" cy="1193800"/>
          </a:xfrm>
          <a:prstGeom prst="rect">
            <a:avLst/>
          </a:prstGeom>
        </p:spPr>
      </p:pic>
      <p:sp>
        <p:nvSpPr>
          <p:cNvPr id="4" name="Rectangle 3">
            <a:extLst>
              <a:ext uri="{FF2B5EF4-FFF2-40B4-BE49-F238E27FC236}">
                <a16:creationId xmlns:a16="http://schemas.microsoft.com/office/drawing/2014/main" xmlns="" id="{7692745B-5B82-054D-96D5-25B67D3D6C7B}"/>
              </a:ext>
            </a:extLst>
          </p:cNvPr>
          <p:cNvSpPr/>
          <p:nvPr/>
        </p:nvSpPr>
        <p:spPr>
          <a:xfrm>
            <a:off x="184935" y="6403839"/>
            <a:ext cx="12192000" cy="369332"/>
          </a:xfrm>
          <a:prstGeom prst="rect">
            <a:avLst/>
          </a:prstGeom>
        </p:spPr>
        <p:txBody>
          <a:bodyPr wrap="square">
            <a:spAutoFit/>
          </a:bodyPr>
          <a:lstStyle/>
          <a:p>
            <a:pPr algn="ctr"/>
            <a:r>
              <a:rPr lang="en-US" dirty="0">
                <a:hlinkClick r:id="rId3"/>
              </a:rPr>
              <a:t>https://www.edweek.org/ew/articles/2020/04/10/national-survey-tracks-impact-of-coronavirus-on.html</a:t>
            </a:r>
            <a:endParaRPr lang="en-US" dirty="0"/>
          </a:p>
        </p:txBody>
      </p:sp>
      <p:pic>
        <p:nvPicPr>
          <p:cNvPr id="5" name="Picture 4">
            <a:extLst>
              <a:ext uri="{FF2B5EF4-FFF2-40B4-BE49-F238E27FC236}">
                <a16:creationId xmlns:a16="http://schemas.microsoft.com/office/drawing/2014/main" xmlns="" id="{D2237B88-BD5D-EE43-8F14-ADE94486E8A3}"/>
              </a:ext>
            </a:extLst>
          </p:cNvPr>
          <p:cNvPicPr>
            <a:picLocks noChangeAspect="1"/>
          </p:cNvPicPr>
          <p:nvPr/>
        </p:nvPicPr>
        <p:blipFill rotWithShape="1">
          <a:blip r:embed="rId4"/>
          <a:srcRect l="7352" b="93286"/>
          <a:stretch/>
        </p:blipFill>
        <p:spPr>
          <a:xfrm>
            <a:off x="3493697" y="1284125"/>
            <a:ext cx="5185069" cy="337641"/>
          </a:xfrm>
          <a:prstGeom prst="rect">
            <a:avLst/>
          </a:prstGeom>
        </p:spPr>
      </p:pic>
      <p:pic>
        <p:nvPicPr>
          <p:cNvPr id="6" name="Picture 5">
            <a:extLst>
              <a:ext uri="{FF2B5EF4-FFF2-40B4-BE49-F238E27FC236}">
                <a16:creationId xmlns:a16="http://schemas.microsoft.com/office/drawing/2014/main" xmlns="" id="{A2A31241-DEFD-3744-B076-CB4ECF810691}"/>
              </a:ext>
            </a:extLst>
          </p:cNvPr>
          <p:cNvPicPr>
            <a:picLocks noChangeAspect="1"/>
          </p:cNvPicPr>
          <p:nvPr/>
        </p:nvPicPr>
        <p:blipFill rotWithShape="1">
          <a:blip r:embed="rId5"/>
          <a:srcRect l="63483" t="31304" r="2586" b="21132"/>
          <a:stretch/>
        </p:blipFill>
        <p:spPr>
          <a:xfrm>
            <a:off x="7921374" y="596900"/>
            <a:ext cx="3637053" cy="736957"/>
          </a:xfrm>
          <a:prstGeom prst="rect">
            <a:avLst/>
          </a:prstGeom>
        </p:spPr>
      </p:pic>
      <p:pic>
        <p:nvPicPr>
          <p:cNvPr id="2" name="Picture 1"/>
          <p:cNvPicPr>
            <a:picLocks noChangeAspect="1"/>
          </p:cNvPicPr>
          <p:nvPr/>
        </p:nvPicPr>
        <p:blipFill>
          <a:blip r:embed="rId6"/>
          <a:stretch>
            <a:fillRect/>
          </a:stretch>
        </p:blipFill>
        <p:spPr>
          <a:xfrm>
            <a:off x="3059016" y="1790700"/>
            <a:ext cx="5619750" cy="4495800"/>
          </a:xfrm>
          <a:prstGeom prst="rect">
            <a:avLst/>
          </a:prstGeom>
        </p:spPr>
      </p:pic>
    </p:spTree>
    <p:extLst>
      <p:ext uri="{BB962C8B-B14F-4D97-AF65-F5344CB8AC3E}">
        <p14:creationId xmlns:p14="http://schemas.microsoft.com/office/powerpoint/2010/main" val="832854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227E8-16FF-284C-9F71-C59387F2589D}"/>
              </a:ext>
            </a:extLst>
          </p:cNvPr>
          <p:cNvPicPr>
            <a:picLocks noChangeAspect="1"/>
          </p:cNvPicPr>
          <p:nvPr/>
        </p:nvPicPr>
        <p:blipFill>
          <a:blip r:embed="rId2"/>
          <a:stretch>
            <a:fillRect/>
          </a:stretch>
        </p:blipFill>
        <p:spPr>
          <a:xfrm>
            <a:off x="327204" y="0"/>
            <a:ext cx="11455400" cy="1193800"/>
          </a:xfrm>
          <a:prstGeom prst="rect">
            <a:avLst/>
          </a:prstGeom>
        </p:spPr>
      </p:pic>
      <p:sp>
        <p:nvSpPr>
          <p:cNvPr id="4" name="Rectangle 3">
            <a:extLst>
              <a:ext uri="{FF2B5EF4-FFF2-40B4-BE49-F238E27FC236}">
                <a16:creationId xmlns:a16="http://schemas.microsoft.com/office/drawing/2014/main" xmlns="" id="{7692745B-5B82-054D-96D5-25B67D3D6C7B}"/>
              </a:ext>
            </a:extLst>
          </p:cNvPr>
          <p:cNvSpPr/>
          <p:nvPr/>
        </p:nvSpPr>
        <p:spPr>
          <a:xfrm>
            <a:off x="184935" y="6403839"/>
            <a:ext cx="12192000" cy="369332"/>
          </a:xfrm>
          <a:prstGeom prst="rect">
            <a:avLst/>
          </a:prstGeom>
        </p:spPr>
        <p:txBody>
          <a:bodyPr wrap="square">
            <a:spAutoFit/>
          </a:bodyPr>
          <a:lstStyle/>
          <a:p>
            <a:pPr algn="ctr"/>
            <a:r>
              <a:rPr lang="en-US" dirty="0">
                <a:hlinkClick r:id="rId3"/>
              </a:rPr>
              <a:t>https://www.edweek.org/ew/articles/2020/04/10/national-survey-tracks-impact-of-coronavirus-on.html</a:t>
            </a:r>
            <a:endParaRPr lang="en-US" dirty="0"/>
          </a:p>
        </p:txBody>
      </p:sp>
      <p:pic>
        <p:nvPicPr>
          <p:cNvPr id="5" name="Picture 4">
            <a:extLst>
              <a:ext uri="{FF2B5EF4-FFF2-40B4-BE49-F238E27FC236}">
                <a16:creationId xmlns:a16="http://schemas.microsoft.com/office/drawing/2014/main" xmlns="" id="{6D7F5E56-B1DA-7F46-90FE-23923F4AFD50}"/>
              </a:ext>
            </a:extLst>
          </p:cNvPr>
          <p:cNvPicPr>
            <a:picLocks noChangeAspect="1"/>
          </p:cNvPicPr>
          <p:nvPr/>
        </p:nvPicPr>
        <p:blipFill rotWithShape="1">
          <a:blip r:embed="rId4"/>
          <a:srcRect l="63483" t="31304" r="2586" b="21132"/>
          <a:stretch/>
        </p:blipFill>
        <p:spPr>
          <a:xfrm>
            <a:off x="7921374" y="596900"/>
            <a:ext cx="3637053" cy="736957"/>
          </a:xfrm>
          <a:prstGeom prst="rect">
            <a:avLst/>
          </a:prstGeom>
        </p:spPr>
      </p:pic>
      <p:pic>
        <p:nvPicPr>
          <p:cNvPr id="6" name="Picture 5">
            <a:extLst>
              <a:ext uri="{FF2B5EF4-FFF2-40B4-BE49-F238E27FC236}">
                <a16:creationId xmlns:a16="http://schemas.microsoft.com/office/drawing/2014/main" xmlns="" id="{2C2A5E2B-D2DE-C041-8D5E-DF99A08DD1EF}"/>
              </a:ext>
            </a:extLst>
          </p:cNvPr>
          <p:cNvPicPr>
            <a:picLocks noChangeAspect="1"/>
          </p:cNvPicPr>
          <p:nvPr/>
        </p:nvPicPr>
        <p:blipFill>
          <a:blip r:embed="rId5"/>
          <a:stretch>
            <a:fillRect/>
          </a:stretch>
        </p:blipFill>
        <p:spPr>
          <a:xfrm>
            <a:off x="4267673" y="2078966"/>
            <a:ext cx="3232461" cy="4388747"/>
          </a:xfrm>
          <a:prstGeom prst="rect">
            <a:avLst/>
          </a:prstGeom>
        </p:spPr>
      </p:pic>
      <p:pic>
        <p:nvPicPr>
          <p:cNvPr id="2" name="Picture 1"/>
          <p:cNvPicPr>
            <a:picLocks noChangeAspect="1"/>
          </p:cNvPicPr>
          <p:nvPr/>
        </p:nvPicPr>
        <p:blipFill>
          <a:blip r:embed="rId6"/>
          <a:stretch>
            <a:fillRect/>
          </a:stretch>
        </p:blipFill>
        <p:spPr>
          <a:xfrm>
            <a:off x="3138487" y="1294020"/>
            <a:ext cx="5915025" cy="628650"/>
          </a:xfrm>
          <a:prstGeom prst="rect">
            <a:avLst/>
          </a:prstGeom>
        </p:spPr>
      </p:pic>
      <p:sp>
        <p:nvSpPr>
          <p:cNvPr id="7" name="Oval 6"/>
          <p:cNvSpPr/>
          <p:nvPr/>
        </p:nvSpPr>
        <p:spPr>
          <a:xfrm>
            <a:off x="3138487" y="1423358"/>
            <a:ext cx="363838" cy="2329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191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227E8-16FF-284C-9F71-C59387F2589D}"/>
              </a:ext>
            </a:extLst>
          </p:cNvPr>
          <p:cNvPicPr>
            <a:picLocks noChangeAspect="1"/>
          </p:cNvPicPr>
          <p:nvPr/>
        </p:nvPicPr>
        <p:blipFill>
          <a:blip r:embed="rId2"/>
          <a:stretch>
            <a:fillRect/>
          </a:stretch>
        </p:blipFill>
        <p:spPr>
          <a:xfrm>
            <a:off x="327204" y="0"/>
            <a:ext cx="11455400" cy="1193800"/>
          </a:xfrm>
          <a:prstGeom prst="rect">
            <a:avLst/>
          </a:prstGeom>
        </p:spPr>
      </p:pic>
      <p:sp>
        <p:nvSpPr>
          <p:cNvPr id="4" name="Rectangle 3">
            <a:extLst>
              <a:ext uri="{FF2B5EF4-FFF2-40B4-BE49-F238E27FC236}">
                <a16:creationId xmlns:a16="http://schemas.microsoft.com/office/drawing/2014/main" xmlns="" id="{7692745B-5B82-054D-96D5-25B67D3D6C7B}"/>
              </a:ext>
            </a:extLst>
          </p:cNvPr>
          <p:cNvSpPr/>
          <p:nvPr/>
        </p:nvSpPr>
        <p:spPr>
          <a:xfrm>
            <a:off x="184935" y="6572820"/>
            <a:ext cx="12192000" cy="369332"/>
          </a:xfrm>
          <a:prstGeom prst="rect">
            <a:avLst/>
          </a:prstGeom>
        </p:spPr>
        <p:txBody>
          <a:bodyPr wrap="square">
            <a:spAutoFit/>
          </a:bodyPr>
          <a:lstStyle/>
          <a:p>
            <a:pPr algn="ctr"/>
            <a:r>
              <a:rPr lang="en-US" dirty="0">
                <a:hlinkClick r:id="rId3"/>
              </a:rPr>
              <a:t>https://www.edweek.org/ew/articles/2020/04/10/national-survey-tracks-impact-of-coronavirus-on.html</a:t>
            </a:r>
            <a:endParaRPr lang="en-US" dirty="0"/>
          </a:p>
        </p:txBody>
      </p:sp>
      <p:pic>
        <p:nvPicPr>
          <p:cNvPr id="5" name="Picture 4">
            <a:extLst>
              <a:ext uri="{FF2B5EF4-FFF2-40B4-BE49-F238E27FC236}">
                <a16:creationId xmlns:a16="http://schemas.microsoft.com/office/drawing/2014/main" xmlns="" id="{E89F4226-2936-B442-9C09-4DA586828902}"/>
              </a:ext>
            </a:extLst>
          </p:cNvPr>
          <p:cNvPicPr>
            <a:picLocks noChangeAspect="1"/>
          </p:cNvPicPr>
          <p:nvPr/>
        </p:nvPicPr>
        <p:blipFill rotWithShape="1">
          <a:blip r:embed="rId4"/>
          <a:srcRect l="63483" t="31304" r="2586" b="21132"/>
          <a:stretch/>
        </p:blipFill>
        <p:spPr>
          <a:xfrm>
            <a:off x="7921374" y="596900"/>
            <a:ext cx="3637053" cy="736957"/>
          </a:xfrm>
          <a:prstGeom prst="rect">
            <a:avLst/>
          </a:prstGeom>
        </p:spPr>
      </p:pic>
      <p:pic>
        <p:nvPicPr>
          <p:cNvPr id="6" name="Picture 5">
            <a:extLst>
              <a:ext uri="{FF2B5EF4-FFF2-40B4-BE49-F238E27FC236}">
                <a16:creationId xmlns:a16="http://schemas.microsoft.com/office/drawing/2014/main" xmlns="" id="{213E0BE3-A433-1843-9FC2-9F93FA9B1AA5}"/>
              </a:ext>
            </a:extLst>
          </p:cNvPr>
          <p:cNvPicPr>
            <a:picLocks noChangeAspect="1"/>
          </p:cNvPicPr>
          <p:nvPr/>
        </p:nvPicPr>
        <p:blipFill>
          <a:blip r:embed="rId5"/>
          <a:stretch>
            <a:fillRect/>
          </a:stretch>
        </p:blipFill>
        <p:spPr>
          <a:xfrm>
            <a:off x="2751528" y="1722715"/>
            <a:ext cx="5305543" cy="4850105"/>
          </a:xfrm>
          <a:prstGeom prst="rect">
            <a:avLst/>
          </a:prstGeom>
        </p:spPr>
      </p:pic>
      <p:pic>
        <p:nvPicPr>
          <p:cNvPr id="2" name="Picture 1"/>
          <p:cNvPicPr>
            <a:picLocks noChangeAspect="1"/>
          </p:cNvPicPr>
          <p:nvPr/>
        </p:nvPicPr>
        <p:blipFill rotWithShape="1">
          <a:blip r:embed="rId6"/>
          <a:srcRect r="19454"/>
          <a:stretch/>
        </p:blipFill>
        <p:spPr>
          <a:xfrm>
            <a:off x="3029340" y="1207909"/>
            <a:ext cx="4380752" cy="428625"/>
          </a:xfrm>
          <a:prstGeom prst="rect">
            <a:avLst/>
          </a:prstGeom>
        </p:spPr>
      </p:pic>
      <p:sp>
        <p:nvSpPr>
          <p:cNvPr id="7" name="Oval 6"/>
          <p:cNvSpPr/>
          <p:nvPr/>
        </p:nvSpPr>
        <p:spPr>
          <a:xfrm>
            <a:off x="3083331" y="1266078"/>
            <a:ext cx="363838" cy="3165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540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227E8-16FF-284C-9F71-C59387F2589D}"/>
              </a:ext>
            </a:extLst>
          </p:cNvPr>
          <p:cNvPicPr>
            <a:picLocks noChangeAspect="1"/>
          </p:cNvPicPr>
          <p:nvPr/>
        </p:nvPicPr>
        <p:blipFill>
          <a:blip r:embed="rId2"/>
          <a:stretch>
            <a:fillRect/>
          </a:stretch>
        </p:blipFill>
        <p:spPr>
          <a:xfrm>
            <a:off x="327204" y="0"/>
            <a:ext cx="11455400" cy="1193800"/>
          </a:xfrm>
          <a:prstGeom prst="rect">
            <a:avLst/>
          </a:prstGeom>
        </p:spPr>
      </p:pic>
      <p:sp>
        <p:nvSpPr>
          <p:cNvPr id="4" name="Rectangle 3">
            <a:extLst>
              <a:ext uri="{FF2B5EF4-FFF2-40B4-BE49-F238E27FC236}">
                <a16:creationId xmlns:a16="http://schemas.microsoft.com/office/drawing/2014/main" xmlns="" id="{7692745B-5B82-054D-96D5-25B67D3D6C7B}"/>
              </a:ext>
            </a:extLst>
          </p:cNvPr>
          <p:cNvSpPr/>
          <p:nvPr/>
        </p:nvSpPr>
        <p:spPr>
          <a:xfrm>
            <a:off x="115923" y="6508960"/>
            <a:ext cx="12192000" cy="369332"/>
          </a:xfrm>
          <a:prstGeom prst="rect">
            <a:avLst/>
          </a:prstGeom>
        </p:spPr>
        <p:txBody>
          <a:bodyPr wrap="square">
            <a:spAutoFit/>
          </a:bodyPr>
          <a:lstStyle/>
          <a:p>
            <a:pPr algn="ctr"/>
            <a:r>
              <a:rPr lang="en-US" dirty="0">
                <a:hlinkClick r:id="rId3"/>
              </a:rPr>
              <a:t>https://www.edweek.org/ew/articles/2020/04/10/national-survey-tracks-impact-of-coronavirus-on.html</a:t>
            </a:r>
            <a:endParaRPr lang="en-US" dirty="0"/>
          </a:p>
        </p:txBody>
      </p:sp>
      <p:pic>
        <p:nvPicPr>
          <p:cNvPr id="5" name="Picture 4">
            <a:extLst>
              <a:ext uri="{FF2B5EF4-FFF2-40B4-BE49-F238E27FC236}">
                <a16:creationId xmlns:a16="http://schemas.microsoft.com/office/drawing/2014/main" xmlns="" id="{41E5189D-CA47-2C4E-887F-8664370C33ED}"/>
              </a:ext>
            </a:extLst>
          </p:cNvPr>
          <p:cNvPicPr>
            <a:picLocks noChangeAspect="1"/>
          </p:cNvPicPr>
          <p:nvPr/>
        </p:nvPicPr>
        <p:blipFill rotWithShape="1">
          <a:blip r:embed="rId4"/>
          <a:srcRect l="63483" t="31304" r="2586" b="21132"/>
          <a:stretch/>
        </p:blipFill>
        <p:spPr>
          <a:xfrm>
            <a:off x="7921374" y="596900"/>
            <a:ext cx="3637053" cy="736957"/>
          </a:xfrm>
          <a:prstGeom prst="rect">
            <a:avLst/>
          </a:prstGeom>
        </p:spPr>
      </p:pic>
      <p:pic>
        <p:nvPicPr>
          <p:cNvPr id="2" name="Picture 1"/>
          <p:cNvPicPr>
            <a:picLocks noChangeAspect="1"/>
          </p:cNvPicPr>
          <p:nvPr/>
        </p:nvPicPr>
        <p:blipFill>
          <a:blip r:embed="rId5"/>
          <a:stretch>
            <a:fillRect/>
          </a:stretch>
        </p:blipFill>
        <p:spPr>
          <a:xfrm>
            <a:off x="3847577" y="1963311"/>
            <a:ext cx="4181997" cy="4545649"/>
          </a:xfrm>
          <a:prstGeom prst="rect">
            <a:avLst/>
          </a:prstGeom>
        </p:spPr>
      </p:pic>
      <p:pic>
        <p:nvPicPr>
          <p:cNvPr id="7" name="Picture 6"/>
          <p:cNvPicPr>
            <a:picLocks noChangeAspect="1"/>
          </p:cNvPicPr>
          <p:nvPr/>
        </p:nvPicPr>
        <p:blipFill>
          <a:blip r:embed="rId6"/>
          <a:stretch>
            <a:fillRect/>
          </a:stretch>
        </p:blipFill>
        <p:spPr>
          <a:xfrm>
            <a:off x="3244885" y="1417766"/>
            <a:ext cx="5934075" cy="352425"/>
          </a:xfrm>
          <a:prstGeom prst="rect">
            <a:avLst/>
          </a:prstGeom>
        </p:spPr>
      </p:pic>
      <p:sp>
        <p:nvSpPr>
          <p:cNvPr id="8" name="Oval 7"/>
          <p:cNvSpPr/>
          <p:nvPr/>
        </p:nvSpPr>
        <p:spPr>
          <a:xfrm>
            <a:off x="3138487" y="1423357"/>
            <a:ext cx="363838" cy="3468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981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227E8-16FF-284C-9F71-C59387F2589D}"/>
              </a:ext>
            </a:extLst>
          </p:cNvPr>
          <p:cNvPicPr>
            <a:picLocks noChangeAspect="1"/>
          </p:cNvPicPr>
          <p:nvPr/>
        </p:nvPicPr>
        <p:blipFill>
          <a:blip r:embed="rId2"/>
          <a:stretch>
            <a:fillRect/>
          </a:stretch>
        </p:blipFill>
        <p:spPr>
          <a:xfrm>
            <a:off x="327204" y="0"/>
            <a:ext cx="11455400" cy="1193800"/>
          </a:xfrm>
          <a:prstGeom prst="rect">
            <a:avLst/>
          </a:prstGeom>
        </p:spPr>
      </p:pic>
      <p:sp>
        <p:nvSpPr>
          <p:cNvPr id="4" name="Rectangle 3">
            <a:extLst>
              <a:ext uri="{FF2B5EF4-FFF2-40B4-BE49-F238E27FC236}">
                <a16:creationId xmlns:a16="http://schemas.microsoft.com/office/drawing/2014/main" xmlns="" id="{7692745B-5B82-054D-96D5-25B67D3D6C7B}"/>
              </a:ext>
            </a:extLst>
          </p:cNvPr>
          <p:cNvSpPr/>
          <p:nvPr/>
        </p:nvSpPr>
        <p:spPr>
          <a:xfrm>
            <a:off x="0" y="6523990"/>
            <a:ext cx="12192000" cy="369332"/>
          </a:xfrm>
          <a:prstGeom prst="rect">
            <a:avLst/>
          </a:prstGeom>
        </p:spPr>
        <p:txBody>
          <a:bodyPr wrap="square">
            <a:spAutoFit/>
          </a:bodyPr>
          <a:lstStyle/>
          <a:p>
            <a:pPr algn="ctr"/>
            <a:r>
              <a:rPr lang="en-US" dirty="0">
                <a:hlinkClick r:id="rId3"/>
              </a:rPr>
              <a:t>https://www.edweek.org/ew/articles/2020/04/10/national-survey-tracks-impact-of-coronavirus-on.html</a:t>
            </a:r>
            <a:endParaRPr lang="en-US" dirty="0"/>
          </a:p>
        </p:txBody>
      </p:sp>
      <p:pic>
        <p:nvPicPr>
          <p:cNvPr id="5" name="Picture 4">
            <a:extLst>
              <a:ext uri="{FF2B5EF4-FFF2-40B4-BE49-F238E27FC236}">
                <a16:creationId xmlns:a16="http://schemas.microsoft.com/office/drawing/2014/main" xmlns="" id="{440EC575-D269-B54C-840E-EDACB10782EB}"/>
              </a:ext>
            </a:extLst>
          </p:cNvPr>
          <p:cNvPicPr>
            <a:picLocks noChangeAspect="1"/>
          </p:cNvPicPr>
          <p:nvPr/>
        </p:nvPicPr>
        <p:blipFill rotWithShape="1">
          <a:blip r:embed="rId4"/>
          <a:srcRect l="63483" t="31304" r="2586" b="21132"/>
          <a:stretch/>
        </p:blipFill>
        <p:spPr>
          <a:xfrm>
            <a:off x="7921374" y="596900"/>
            <a:ext cx="3637053" cy="736957"/>
          </a:xfrm>
          <a:prstGeom prst="rect">
            <a:avLst/>
          </a:prstGeom>
        </p:spPr>
      </p:pic>
      <p:pic>
        <p:nvPicPr>
          <p:cNvPr id="2" name="Picture 1"/>
          <p:cNvPicPr>
            <a:picLocks noChangeAspect="1"/>
          </p:cNvPicPr>
          <p:nvPr/>
        </p:nvPicPr>
        <p:blipFill>
          <a:blip r:embed="rId5"/>
          <a:stretch>
            <a:fillRect/>
          </a:stretch>
        </p:blipFill>
        <p:spPr>
          <a:xfrm>
            <a:off x="3545252" y="1690892"/>
            <a:ext cx="4376122" cy="4833098"/>
          </a:xfrm>
          <a:prstGeom prst="rect">
            <a:avLst/>
          </a:prstGeom>
        </p:spPr>
      </p:pic>
      <p:pic>
        <p:nvPicPr>
          <p:cNvPr id="7" name="Picture 6"/>
          <p:cNvPicPr>
            <a:picLocks noChangeAspect="1"/>
          </p:cNvPicPr>
          <p:nvPr/>
        </p:nvPicPr>
        <p:blipFill>
          <a:blip r:embed="rId6"/>
          <a:stretch>
            <a:fillRect/>
          </a:stretch>
        </p:blipFill>
        <p:spPr>
          <a:xfrm>
            <a:off x="4160717" y="1275658"/>
            <a:ext cx="3629025" cy="333375"/>
          </a:xfrm>
          <a:prstGeom prst="rect">
            <a:avLst/>
          </a:prstGeom>
        </p:spPr>
      </p:pic>
      <p:sp>
        <p:nvSpPr>
          <p:cNvPr id="8" name="Oval 7"/>
          <p:cNvSpPr/>
          <p:nvPr/>
        </p:nvSpPr>
        <p:spPr>
          <a:xfrm>
            <a:off x="4029085" y="1317921"/>
            <a:ext cx="363838" cy="2329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10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078" t="9167" r="1328" b="6388"/>
          <a:stretch/>
        </p:blipFill>
        <p:spPr>
          <a:xfrm>
            <a:off x="0" y="1213452"/>
            <a:ext cx="12192000" cy="5301648"/>
          </a:xfrm>
          <a:prstGeom prst="rect">
            <a:avLst/>
          </a:prstGeom>
        </p:spPr>
      </p:pic>
      <p:pic>
        <p:nvPicPr>
          <p:cNvPr id="3" name="Picture 2"/>
          <p:cNvPicPr>
            <a:picLocks noChangeAspect="1"/>
          </p:cNvPicPr>
          <p:nvPr/>
        </p:nvPicPr>
        <p:blipFill>
          <a:blip r:embed="rId3"/>
          <a:stretch>
            <a:fillRect/>
          </a:stretch>
        </p:blipFill>
        <p:spPr>
          <a:xfrm>
            <a:off x="0" y="0"/>
            <a:ext cx="12192000" cy="1213452"/>
          </a:xfrm>
          <a:prstGeom prst="rect">
            <a:avLst/>
          </a:prstGeom>
        </p:spPr>
      </p:pic>
      <p:sp>
        <p:nvSpPr>
          <p:cNvPr id="4" name="Rectangle 3"/>
          <p:cNvSpPr/>
          <p:nvPr/>
        </p:nvSpPr>
        <p:spPr>
          <a:xfrm>
            <a:off x="3183251" y="6515100"/>
            <a:ext cx="5654048" cy="369332"/>
          </a:xfrm>
          <a:prstGeom prst="rect">
            <a:avLst/>
          </a:prstGeom>
        </p:spPr>
        <p:txBody>
          <a:bodyPr wrap="none">
            <a:spAutoFit/>
          </a:bodyPr>
          <a:lstStyle/>
          <a:p>
            <a:r>
              <a:rPr lang="en-US" dirty="0">
                <a:solidFill>
                  <a:prstClr val="black"/>
                </a:solidFill>
                <a:hlinkClick r:id="rId4"/>
              </a:rPr>
              <a:t>https://www.cdc.gov/covid-data-tracker/index.html#cases</a:t>
            </a:r>
            <a:endParaRPr lang="en-US" dirty="0">
              <a:solidFill>
                <a:prstClr val="black"/>
              </a:solidFill>
            </a:endParaRPr>
          </a:p>
        </p:txBody>
      </p:sp>
    </p:spTree>
    <p:extLst>
      <p:ext uri="{BB962C8B-B14F-4D97-AF65-F5344CB8AC3E}">
        <p14:creationId xmlns:p14="http://schemas.microsoft.com/office/powerpoint/2010/main" val="1535042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 name="Picture 2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959"/>
            <a:ext cx="12143874" cy="38112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4307" y="5399912"/>
            <a:ext cx="12356307" cy="1138773"/>
          </a:xfrm>
          <a:prstGeom prst="rect">
            <a:avLst/>
          </a:prstGeom>
          <a:solidFill>
            <a:schemeClr val="bg1">
              <a:alpha val="62000"/>
            </a:schemeClr>
          </a:solid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Schools Reopening</a:t>
            </a:r>
            <a:endParaRPr lang="en-US" sz="3600" b="1" dirty="0" smtClean="0">
              <a:solidFill>
                <a:prstClr val="black"/>
              </a:solidFill>
              <a:effectLst>
                <a:outerShdw blurRad="38100" dist="38100" dir="2700000" algn="tl">
                  <a:srgbClr val="000000">
                    <a:alpha val="43137"/>
                  </a:srgbClr>
                </a:outerShdw>
              </a:effectLst>
            </a:endParaRPr>
          </a:p>
          <a:p>
            <a:pPr algn="ctr"/>
            <a:r>
              <a:rPr lang="en-US" sz="3200" b="1" dirty="0" smtClean="0">
                <a:solidFill>
                  <a:prstClr val="black"/>
                </a:solidFill>
                <a:effectLst>
                  <a:outerShdw blurRad="38100" dist="38100" dir="2700000" algn="tl">
                    <a:srgbClr val="000000">
                      <a:alpha val="43137"/>
                    </a:srgbClr>
                  </a:outerShdw>
                </a:effectLst>
              </a:rPr>
              <a:t>School’s Out for Summer and then…</a:t>
            </a:r>
            <a:endParaRPr lang="en-US" sz="3200" b="1" dirty="0">
              <a:solidFill>
                <a:prstClr val="black"/>
              </a:solidFill>
              <a:effectLst>
                <a:outerShdw blurRad="38100" dist="38100" dir="2700000" algn="tl">
                  <a:srgbClr val="000000">
                    <a:alpha val="43137"/>
                  </a:srgbClr>
                </a:outerShdw>
              </a:effectLst>
            </a:endParaRPr>
          </a:p>
        </p:txBody>
      </p:sp>
      <p:pic>
        <p:nvPicPr>
          <p:cNvPr id="14338" name="Picture 2" descr="Top Performers' Plans to Reopen Schools: Key Trends - NC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210" y="161027"/>
            <a:ext cx="4212789" cy="2473538"/>
          </a:xfrm>
          <a:prstGeom prst="rect">
            <a:avLst/>
          </a:prstGeom>
          <a:solidFill>
            <a:schemeClr val="bg1"/>
          </a:solidFill>
        </p:spPr>
      </p:pic>
      <p:pic>
        <p:nvPicPr>
          <p:cNvPr id="14340" name="Picture 4" descr="Cowlitz County School Districts Coordinate to Develop Schoo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64133"/>
            <a:ext cx="4304580" cy="24735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4304582" y="161028"/>
            <a:ext cx="3674629" cy="2476644"/>
          </a:xfrm>
          <a:prstGeom prst="rect">
            <a:avLst/>
          </a:prstGeom>
        </p:spPr>
      </p:pic>
    </p:spTree>
    <p:extLst>
      <p:ext uri="{BB962C8B-B14F-4D97-AF65-F5344CB8AC3E}">
        <p14:creationId xmlns:p14="http://schemas.microsoft.com/office/powerpoint/2010/main" val="4384491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5975A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097C2D2-FB8B-EC44-9092-B3C8D1A1A5AA}"/>
              </a:ext>
            </a:extLst>
          </p:cNvPr>
          <p:cNvPicPr>
            <a:picLocks noChangeAspect="1"/>
          </p:cNvPicPr>
          <p:nvPr/>
        </p:nvPicPr>
        <p:blipFill rotWithShape="1">
          <a:blip r:embed="rId2"/>
          <a:srcRect b="74900"/>
          <a:stretch/>
        </p:blipFill>
        <p:spPr>
          <a:xfrm>
            <a:off x="0" y="0"/>
            <a:ext cx="12192000" cy="1106130"/>
          </a:xfrm>
          <a:prstGeom prst="rect">
            <a:avLst/>
          </a:prstGeom>
        </p:spPr>
      </p:pic>
      <p:pic>
        <p:nvPicPr>
          <p:cNvPr id="2" name="Picture 1">
            <a:extLst>
              <a:ext uri="{FF2B5EF4-FFF2-40B4-BE49-F238E27FC236}">
                <a16:creationId xmlns:a16="http://schemas.microsoft.com/office/drawing/2014/main" xmlns="" id="{E796EE02-4145-0440-8B0C-B8E945BAAB74}"/>
              </a:ext>
            </a:extLst>
          </p:cNvPr>
          <p:cNvPicPr>
            <a:picLocks noChangeAspect="1"/>
          </p:cNvPicPr>
          <p:nvPr/>
        </p:nvPicPr>
        <p:blipFill>
          <a:blip r:embed="rId3"/>
          <a:stretch>
            <a:fillRect/>
          </a:stretch>
        </p:blipFill>
        <p:spPr>
          <a:xfrm>
            <a:off x="9101959" y="336539"/>
            <a:ext cx="2992854" cy="769591"/>
          </a:xfrm>
          <a:prstGeom prst="rect">
            <a:avLst/>
          </a:prstGeom>
        </p:spPr>
      </p:pic>
      <p:pic>
        <p:nvPicPr>
          <p:cNvPr id="5" name="Picture 4">
            <a:extLst>
              <a:ext uri="{FF2B5EF4-FFF2-40B4-BE49-F238E27FC236}">
                <a16:creationId xmlns:a16="http://schemas.microsoft.com/office/drawing/2014/main" xmlns="" id="{AD1A43DA-5930-8C4C-BD77-31DC9C98EA7C}"/>
              </a:ext>
            </a:extLst>
          </p:cNvPr>
          <p:cNvPicPr>
            <a:picLocks noChangeAspect="1"/>
          </p:cNvPicPr>
          <p:nvPr/>
        </p:nvPicPr>
        <p:blipFill>
          <a:blip r:embed="rId4"/>
          <a:stretch>
            <a:fillRect/>
          </a:stretch>
        </p:blipFill>
        <p:spPr>
          <a:xfrm>
            <a:off x="3426336" y="866274"/>
            <a:ext cx="5578436" cy="5834071"/>
          </a:xfrm>
          <a:prstGeom prst="rect">
            <a:avLst/>
          </a:prstGeom>
        </p:spPr>
      </p:pic>
      <p:sp>
        <p:nvSpPr>
          <p:cNvPr id="7" name="Rectangle 6">
            <a:extLst>
              <a:ext uri="{FF2B5EF4-FFF2-40B4-BE49-F238E27FC236}">
                <a16:creationId xmlns:a16="http://schemas.microsoft.com/office/drawing/2014/main" xmlns="" id="{870B6866-B889-6F46-A724-7597CEDF7DE3}"/>
              </a:ext>
            </a:extLst>
          </p:cNvPr>
          <p:cNvSpPr/>
          <p:nvPr/>
        </p:nvSpPr>
        <p:spPr>
          <a:xfrm>
            <a:off x="487416" y="6561845"/>
            <a:ext cx="11704584" cy="276999"/>
          </a:xfrm>
          <a:prstGeom prst="rect">
            <a:avLst/>
          </a:prstGeom>
          <a:solidFill>
            <a:schemeClr val="bg1"/>
          </a:solidFill>
        </p:spPr>
        <p:txBody>
          <a:bodyPr wrap="square">
            <a:spAutoFit/>
          </a:bodyPr>
          <a:lstStyle/>
          <a:p>
            <a:r>
              <a:rPr lang="en-US" sz="1200" dirty="0">
                <a:hlinkClick r:id="rId5"/>
              </a:rPr>
              <a:t>https://blogs.edweek.org/teachers/teaching_now/2020/07/anthony_fauci_to_teachers_youll_be_part_of_the_experiment_in_reopening_schools.html?intc=main-mpsmvs</a:t>
            </a:r>
            <a:endParaRPr lang="en-US" sz="1200" dirty="0"/>
          </a:p>
        </p:txBody>
      </p:sp>
    </p:spTree>
    <p:extLst>
      <p:ext uri="{BB962C8B-B14F-4D97-AF65-F5344CB8AC3E}">
        <p14:creationId xmlns:p14="http://schemas.microsoft.com/office/powerpoint/2010/main" val="19966594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92017" y="6266792"/>
            <a:ext cx="12420146" cy="338554"/>
          </a:xfrm>
          <a:prstGeom prst="rect">
            <a:avLst/>
          </a:prstGeom>
        </p:spPr>
        <p:txBody>
          <a:bodyPr wrap="square">
            <a:spAutoFit/>
          </a:bodyPr>
          <a:lstStyle/>
          <a:p>
            <a:pPr algn="ctr"/>
            <a:r>
              <a:rPr lang="en-US" sz="1600" dirty="0">
                <a:solidFill>
                  <a:prstClr val="black"/>
                </a:solidFill>
                <a:hlinkClick r:id="rId2"/>
              </a:rPr>
              <a:t>https://www.usnews.com/news/education-news/articles/2020-06-09/new-estimate-to-reopen-schools-after-coronavirus-1165-billion</a:t>
            </a:r>
            <a:endParaRPr lang="en-US" sz="1600" dirty="0">
              <a:solidFill>
                <a:prstClr val="black"/>
              </a:solidFill>
            </a:endParaRPr>
          </a:p>
        </p:txBody>
      </p:sp>
      <p:pic>
        <p:nvPicPr>
          <p:cNvPr id="4" name="Picture 3"/>
          <p:cNvPicPr>
            <a:picLocks noChangeAspect="1"/>
          </p:cNvPicPr>
          <p:nvPr/>
        </p:nvPicPr>
        <p:blipFill>
          <a:blip r:embed="rId3"/>
          <a:stretch>
            <a:fillRect/>
          </a:stretch>
        </p:blipFill>
        <p:spPr>
          <a:xfrm>
            <a:off x="1780827" y="80024"/>
            <a:ext cx="9040218" cy="5554428"/>
          </a:xfrm>
          <a:prstGeom prst="rect">
            <a:avLst/>
          </a:prstGeom>
        </p:spPr>
      </p:pic>
      <p:sp>
        <p:nvSpPr>
          <p:cNvPr id="6" name="Rectangle 5"/>
          <p:cNvSpPr/>
          <p:nvPr/>
        </p:nvSpPr>
        <p:spPr>
          <a:xfrm>
            <a:off x="6880742" y="2107933"/>
            <a:ext cx="3861052" cy="2763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final-chart-7-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742" y="2646869"/>
            <a:ext cx="5311258" cy="29875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2017" y="6537720"/>
            <a:ext cx="12066872" cy="369332"/>
          </a:xfrm>
          <a:prstGeom prst="rect">
            <a:avLst/>
          </a:prstGeom>
        </p:spPr>
        <p:txBody>
          <a:bodyPr wrap="square">
            <a:spAutoFit/>
          </a:bodyPr>
          <a:lstStyle/>
          <a:p>
            <a:pPr algn="ctr"/>
            <a:r>
              <a:rPr lang="en-US" dirty="0">
                <a:solidFill>
                  <a:prstClr val="black"/>
                </a:solidFill>
                <a:hlinkClick r:id="rId5"/>
              </a:rPr>
              <a:t>https://www.future-ed.org/what-congressional-covid-funding-means-for-k-12-schools/</a:t>
            </a:r>
            <a:endParaRPr lang="en-US" dirty="0">
              <a:solidFill>
                <a:prstClr val="black"/>
              </a:solidFill>
            </a:endParaRPr>
          </a:p>
        </p:txBody>
      </p:sp>
      <p:pic>
        <p:nvPicPr>
          <p:cNvPr id="8" name="Picture 7"/>
          <p:cNvPicPr>
            <a:picLocks noChangeAspect="1"/>
          </p:cNvPicPr>
          <p:nvPr/>
        </p:nvPicPr>
        <p:blipFill>
          <a:blip r:embed="rId6"/>
          <a:stretch>
            <a:fillRect/>
          </a:stretch>
        </p:blipFill>
        <p:spPr>
          <a:xfrm>
            <a:off x="144379" y="665624"/>
            <a:ext cx="3645518" cy="4968828"/>
          </a:xfrm>
          <a:prstGeom prst="rect">
            <a:avLst/>
          </a:prstGeom>
        </p:spPr>
      </p:pic>
    </p:spTree>
    <p:extLst>
      <p:ext uri="{BB962C8B-B14F-4D97-AF65-F5344CB8AC3E}">
        <p14:creationId xmlns:p14="http://schemas.microsoft.com/office/powerpoint/2010/main" val="10049743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C02BD0-20DF-EA42-B520-7689736ED512}"/>
              </a:ext>
            </a:extLst>
          </p:cNvPr>
          <p:cNvPicPr>
            <a:picLocks noChangeAspect="1"/>
          </p:cNvPicPr>
          <p:nvPr/>
        </p:nvPicPr>
        <p:blipFill rotWithShape="1">
          <a:blip r:embed="rId2"/>
          <a:srcRect t="65594"/>
          <a:stretch/>
        </p:blipFill>
        <p:spPr>
          <a:xfrm>
            <a:off x="9832" y="1106130"/>
            <a:ext cx="12192000" cy="1516216"/>
          </a:xfrm>
          <a:prstGeom prst="rect">
            <a:avLst/>
          </a:prstGeom>
        </p:spPr>
      </p:pic>
      <p:pic>
        <p:nvPicPr>
          <p:cNvPr id="4" name="Picture 3">
            <a:extLst>
              <a:ext uri="{FF2B5EF4-FFF2-40B4-BE49-F238E27FC236}">
                <a16:creationId xmlns:a16="http://schemas.microsoft.com/office/drawing/2014/main" xmlns="" id="{E196671B-9EB9-E84B-BB61-3196AE3D6EF8}"/>
              </a:ext>
            </a:extLst>
          </p:cNvPr>
          <p:cNvPicPr>
            <a:picLocks noChangeAspect="1"/>
          </p:cNvPicPr>
          <p:nvPr/>
        </p:nvPicPr>
        <p:blipFill rotWithShape="1">
          <a:blip r:embed="rId2"/>
          <a:srcRect b="74900"/>
          <a:stretch/>
        </p:blipFill>
        <p:spPr>
          <a:xfrm>
            <a:off x="0" y="0"/>
            <a:ext cx="12192000" cy="1106130"/>
          </a:xfrm>
          <a:prstGeom prst="rect">
            <a:avLst/>
          </a:prstGeom>
        </p:spPr>
      </p:pic>
      <p:pic>
        <p:nvPicPr>
          <p:cNvPr id="7" name="Picture 6">
            <a:extLst>
              <a:ext uri="{FF2B5EF4-FFF2-40B4-BE49-F238E27FC236}">
                <a16:creationId xmlns:a16="http://schemas.microsoft.com/office/drawing/2014/main" xmlns="" id="{D0FAA6CC-7C7F-1A4C-95CA-768A29F1CF65}"/>
              </a:ext>
            </a:extLst>
          </p:cNvPr>
          <p:cNvPicPr>
            <a:picLocks noChangeAspect="1"/>
          </p:cNvPicPr>
          <p:nvPr/>
        </p:nvPicPr>
        <p:blipFill>
          <a:blip r:embed="rId3"/>
          <a:stretch>
            <a:fillRect/>
          </a:stretch>
        </p:blipFill>
        <p:spPr>
          <a:xfrm>
            <a:off x="1582993" y="1691148"/>
            <a:ext cx="8868697" cy="5166852"/>
          </a:xfrm>
          <a:prstGeom prst="rect">
            <a:avLst/>
          </a:prstGeom>
        </p:spPr>
      </p:pic>
      <p:sp>
        <p:nvSpPr>
          <p:cNvPr id="8" name="Rectangle 7">
            <a:extLst>
              <a:ext uri="{FF2B5EF4-FFF2-40B4-BE49-F238E27FC236}">
                <a16:creationId xmlns:a16="http://schemas.microsoft.com/office/drawing/2014/main" xmlns="" id="{F5F42D05-4002-4549-8687-30B97B29AD08}"/>
              </a:ext>
            </a:extLst>
          </p:cNvPr>
          <p:cNvSpPr/>
          <p:nvPr/>
        </p:nvSpPr>
        <p:spPr>
          <a:xfrm>
            <a:off x="9832" y="6581001"/>
            <a:ext cx="12192000" cy="276999"/>
          </a:xfrm>
          <a:prstGeom prst="rect">
            <a:avLst/>
          </a:prstGeom>
        </p:spPr>
        <p:txBody>
          <a:bodyPr wrap="square">
            <a:spAutoFit/>
          </a:bodyPr>
          <a:lstStyle/>
          <a:p>
            <a:r>
              <a:rPr lang="en-US" sz="1200" dirty="0">
                <a:solidFill>
                  <a:prstClr val="black"/>
                </a:solidFill>
                <a:hlinkClick r:id="rId4"/>
              </a:rPr>
              <a:t>https://www.edweek.org/ew/section/multimedia/map-covid-19-schools-open-closed.html?cmp=eml-enl-tl-mostpop&amp;M=59632511&amp;U=1109863&amp;UUID=c1eb80162fc0b461c50781d961f7e562</a:t>
            </a:r>
            <a:endParaRPr lang="en-US" sz="1200" dirty="0">
              <a:solidFill>
                <a:prstClr val="black"/>
              </a:solidFill>
            </a:endParaRPr>
          </a:p>
        </p:txBody>
      </p:sp>
    </p:spTree>
    <p:extLst>
      <p:ext uri="{BB962C8B-B14F-4D97-AF65-F5344CB8AC3E}">
        <p14:creationId xmlns:p14="http://schemas.microsoft.com/office/powerpoint/2010/main" val="3270355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C02BD0-20DF-EA42-B520-7689736ED512}"/>
              </a:ext>
            </a:extLst>
          </p:cNvPr>
          <p:cNvPicPr>
            <a:picLocks noChangeAspect="1"/>
          </p:cNvPicPr>
          <p:nvPr/>
        </p:nvPicPr>
        <p:blipFill rotWithShape="1">
          <a:blip r:embed="rId2"/>
          <a:srcRect t="65594"/>
          <a:stretch/>
        </p:blipFill>
        <p:spPr>
          <a:xfrm>
            <a:off x="9832" y="1106130"/>
            <a:ext cx="12192000" cy="1516216"/>
          </a:xfrm>
          <a:prstGeom prst="rect">
            <a:avLst/>
          </a:prstGeom>
        </p:spPr>
      </p:pic>
      <p:pic>
        <p:nvPicPr>
          <p:cNvPr id="4" name="Picture 3">
            <a:extLst>
              <a:ext uri="{FF2B5EF4-FFF2-40B4-BE49-F238E27FC236}">
                <a16:creationId xmlns:a16="http://schemas.microsoft.com/office/drawing/2014/main" xmlns="" id="{E196671B-9EB9-E84B-BB61-3196AE3D6EF8}"/>
              </a:ext>
            </a:extLst>
          </p:cNvPr>
          <p:cNvPicPr>
            <a:picLocks noChangeAspect="1"/>
          </p:cNvPicPr>
          <p:nvPr/>
        </p:nvPicPr>
        <p:blipFill rotWithShape="1">
          <a:blip r:embed="rId2"/>
          <a:srcRect b="74900"/>
          <a:stretch/>
        </p:blipFill>
        <p:spPr>
          <a:xfrm>
            <a:off x="0" y="0"/>
            <a:ext cx="12192000" cy="1106130"/>
          </a:xfrm>
          <a:prstGeom prst="rect">
            <a:avLst/>
          </a:prstGeom>
        </p:spPr>
      </p:pic>
      <p:sp>
        <p:nvSpPr>
          <p:cNvPr id="8" name="Rectangle 7">
            <a:extLst>
              <a:ext uri="{FF2B5EF4-FFF2-40B4-BE49-F238E27FC236}">
                <a16:creationId xmlns:a16="http://schemas.microsoft.com/office/drawing/2014/main" xmlns="" id="{F5F42D05-4002-4549-8687-30B97B29AD08}"/>
              </a:ext>
            </a:extLst>
          </p:cNvPr>
          <p:cNvSpPr/>
          <p:nvPr/>
        </p:nvSpPr>
        <p:spPr>
          <a:xfrm>
            <a:off x="9832" y="6581001"/>
            <a:ext cx="12192000" cy="276999"/>
          </a:xfrm>
          <a:prstGeom prst="rect">
            <a:avLst/>
          </a:prstGeom>
        </p:spPr>
        <p:txBody>
          <a:bodyPr wrap="square">
            <a:spAutoFit/>
          </a:bodyPr>
          <a:lstStyle/>
          <a:p>
            <a:pPr>
              <a:defRPr/>
            </a:pPr>
            <a:r>
              <a:rPr lang="en-US" sz="1200" dirty="0">
                <a:solidFill>
                  <a:prstClr val="black"/>
                </a:solidFill>
                <a:hlinkClick r:id="rId3"/>
              </a:rPr>
              <a:t>https://www.edweek.org/ew/section/multimedia/map-covid-19-schools-open-closed.html?cmp=eml-enl-tl-mostpop&amp;M=59632511&amp;U=1109863&amp;UUID=c1eb80162fc0b461c50781d961f7e562</a:t>
            </a:r>
            <a:endParaRPr lang="en-US" sz="1200" dirty="0">
              <a:solidFill>
                <a:prstClr val="black"/>
              </a:solidFill>
            </a:endParaRPr>
          </a:p>
        </p:txBody>
      </p:sp>
      <p:pic>
        <p:nvPicPr>
          <p:cNvPr id="5" name="Picture 4">
            <a:extLst>
              <a:ext uri="{FF2B5EF4-FFF2-40B4-BE49-F238E27FC236}">
                <a16:creationId xmlns:a16="http://schemas.microsoft.com/office/drawing/2014/main" xmlns="" id="{C74DF76A-FFDC-274F-8143-E224A1B855AC}"/>
              </a:ext>
            </a:extLst>
          </p:cNvPr>
          <p:cNvPicPr>
            <a:picLocks noChangeAspect="1"/>
          </p:cNvPicPr>
          <p:nvPr/>
        </p:nvPicPr>
        <p:blipFill rotWithShape="1">
          <a:blip r:embed="rId4"/>
          <a:srcRect l="24104" t="18781" r="24283" b="4039"/>
          <a:stretch/>
        </p:blipFill>
        <p:spPr>
          <a:xfrm>
            <a:off x="1956619" y="1720645"/>
            <a:ext cx="8150942" cy="4860356"/>
          </a:xfrm>
          <a:prstGeom prst="rect">
            <a:avLst/>
          </a:prstGeom>
        </p:spPr>
      </p:pic>
      <p:pic>
        <p:nvPicPr>
          <p:cNvPr id="9" name="Picture 8">
            <a:hlinkClick r:id="rId5"/>
            <a:extLst>
              <a:ext uri="{FF2B5EF4-FFF2-40B4-BE49-F238E27FC236}">
                <a16:creationId xmlns:a16="http://schemas.microsoft.com/office/drawing/2014/main" xmlns="" id="{4AC8F9F5-8861-5D49-B360-401A10A771D3}"/>
              </a:ext>
            </a:extLst>
          </p:cNvPr>
          <p:cNvPicPr>
            <a:picLocks noChangeAspect="1"/>
          </p:cNvPicPr>
          <p:nvPr/>
        </p:nvPicPr>
        <p:blipFill>
          <a:blip r:embed="rId6"/>
          <a:stretch>
            <a:fillRect/>
          </a:stretch>
        </p:blipFill>
        <p:spPr>
          <a:xfrm>
            <a:off x="2074197" y="5643950"/>
            <a:ext cx="9080500" cy="901700"/>
          </a:xfrm>
          <a:prstGeom prst="rect">
            <a:avLst/>
          </a:prstGeom>
        </p:spPr>
      </p:pic>
    </p:spTree>
    <p:extLst>
      <p:ext uri="{BB962C8B-B14F-4D97-AF65-F5344CB8AC3E}">
        <p14:creationId xmlns:p14="http://schemas.microsoft.com/office/powerpoint/2010/main" val="2278171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B804C3-5018-7148-AF96-E4E07AF7942C}"/>
              </a:ext>
            </a:extLst>
          </p:cNvPr>
          <p:cNvPicPr>
            <a:picLocks noChangeAspect="1"/>
          </p:cNvPicPr>
          <p:nvPr/>
        </p:nvPicPr>
        <p:blipFill>
          <a:blip r:embed="rId2"/>
          <a:stretch>
            <a:fillRect/>
          </a:stretch>
        </p:blipFill>
        <p:spPr>
          <a:xfrm>
            <a:off x="0" y="1"/>
            <a:ext cx="12192000" cy="2764572"/>
          </a:xfrm>
          <a:prstGeom prst="rect">
            <a:avLst/>
          </a:prstGeom>
        </p:spPr>
      </p:pic>
      <p:sp>
        <p:nvSpPr>
          <p:cNvPr id="4" name="Rectangle 3">
            <a:extLst>
              <a:ext uri="{FF2B5EF4-FFF2-40B4-BE49-F238E27FC236}">
                <a16:creationId xmlns:a16="http://schemas.microsoft.com/office/drawing/2014/main" xmlns="" id="{5D893BC5-C022-4B4B-85C5-E1E66BF92732}"/>
              </a:ext>
            </a:extLst>
          </p:cNvPr>
          <p:cNvSpPr/>
          <p:nvPr/>
        </p:nvSpPr>
        <p:spPr>
          <a:xfrm>
            <a:off x="0" y="6488668"/>
            <a:ext cx="12192000" cy="369332"/>
          </a:xfrm>
          <a:prstGeom prst="rect">
            <a:avLst/>
          </a:prstGeom>
        </p:spPr>
        <p:txBody>
          <a:bodyPr wrap="square">
            <a:spAutoFit/>
          </a:bodyPr>
          <a:lstStyle/>
          <a:p>
            <a:pPr algn="ctr"/>
            <a:r>
              <a:rPr lang="en-US" dirty="0">
                <a:hlinkClick r:id="rId3"/>
              </a:rPr>
              <a:t>https://www.cdc.gov/coronavirus/2019-ncov/community/schools-childcare/reopening-schools.html</a:t>
            </a:r>
            <a:endParaRPr lang="en-US" dirty="0"/>
          </a:p>
        </p:txBody>
      </p:sp>
      <p:sp>
        <p:nvSpPr>
          <p:cNvPr id="5" name="Rectangle 4">
            <a:extLst>
              <a:ext uri="{FF2B5EF4-FFF2-40B4-BE49-F238E27FC236}">
                <a16:creationId xmlns:a16="http://schemas.microsoft.com/office/drawing/2014/main" xmlns="" id="{CF265031-D1D3-1043-8C35-FEBD4869E677}"/>
              </a:ext>
            </a:extLst>
          </p:cNvPr>
          <p:cNvSpPr/>
          <p:nvPr/>
        </p:nvSpPr>
        <p:spPr>
          <a:xfrm>
            <a:off x="362309" y="2661055"/>
            <a:ext cx="11717547" cy="3724096"/>
          </a:xfrm>
          <a:prstGeom prst="rect">
            <a:avLst/>
          </a:prstGeom>
        </p:spPr>
        <p:txBody>
          <a:bodyPr wrap="square">
            <a:spAutoFit/>
          </a:bodyPr>
          <a:lstStyle/>
          <a:p>
            <a:r>
              <a:rPr lang="en-US" sz="3200" b="0" i="0" dirty="0">
                <a:solidFill>
                  <a:srgbClr val="FF0000"/>
                </a:solidFill>
                <a:effectLst>
                  <a:outerShdw blurRad="38100" dist="38100" dir="2700000" algn="tl">
                    <a:srgbClr val="000000">
                      <a:alpha val="43137"/>
                    </a:srgbClr>
                  </a:outerShdw>
                </a:effectLst>
                <a:latin typeface="Open Sans"/>
              </a:rPr>
              <a:t>Aside from a child’s home, no other setting has more influence on a child’s health and well-being than their school.</a:t>
            </a:r>
            <a:r>
              <a:rPr lang="en-US" sz="3200" b="0" i="0" dirty="0">
                <a:solidFill>
                  <a:srgbClr val="000000"/>
                </a:solidFill>
                <a:effectLst/>
                <a:latin typeface="Open Sans"/>
              </a:rPr>
              <a:t>  The in-person school environment does the following:</a:t>
            </a:r>
          </a:p>
          <a:p>
            <a:pPr lvl="1">
              <a:buFont typeface="Arial" panose="020B0604020202020204" pitchFamily="34" charset="0"/>
              <a:buChar char="•"/>
            </a:pPr>
            <a:r>
              <a:rPr lang="en-US" sz="2800" b="0" i="0" dirty="0">
                <a:solidFill>
                  <a:srgbClr val="000000"/>
                </a:solidFill>
                <a:effectLst/>
                <a:latin typeface="Open Sans"/>
              </a:rPr>
              <a:t>provides </a:t>
            </a:r>
            <a:r>
              <a:rPr lang="en-US" sz="2800" b="0" i="0" dirty="0">
                <a:solidFill>
                  <a:srgbClr val="FF0000"/>
                </a:solidFill>
                <a:effectLst/>
                <a:latin typeface="Open Sans"/>
              </a:rPr>
              <a:t>educational instruction</a:t>
            </a:r>
            <a:r>
              <a:rPr lang="en-US" sz="2800" b="0" i="0" dirty="0">
                <a:solidFill>
                  <a:srgbClr val="000000"/>
                </a:solidFill>
                <a:effectLst/>
                <a:latin typeface="Open Sans"/>
              </a:rPr>
              <a:t>;</a:t>
            </a:r>
          </a:p>
          <a:p>
            <a:pPr lvl="1">
              <a:buFont typeface="Arial" panose="020B0604020202020204" pitchFamily="34" charset="0"/>
              <a:buChar char="•"/>
            </a:pPr>
            <a:r>
              <a:rPr lang="en-US" sz="2800" b="0" i="0" dirty="0">
                <a:solidFill>
                  <a:srgbClr val="000000"/>
                </a:solidFill>
                <a:effectLst/>
                <a:latin typeface="Open Sans"/>
              </a:rPr>
              <a:t>supports the </a:t>
            </a:r>
            <a:r>
              <a:rPr lang="en-US" sz="2800" b="0" i="0" dirty="0">
                <a:solidFill>
                  <a:srgbClr val="FF0000"/>
                </a:solidFill>
                <a:effectLst/>
                <a:latin typeface="Open Sans"/>
              </a:rPr>
              <a:t>development of social and emotional skills</a:t>
            </a:r>
            <a:r>
              <a:rPr lang="en-US" sz="2800" b="0" i="0" dirty="0">
                <a:solidFill>
                  <a:srgbClr val="000000"/>
                </a:solidFill>
                <a:effectLst/>
                <a:latin typeface="Open Sans"/>
              </a:rPr>
              <a:t>;</a:t>
            </a:r>
          </a:p>
          <a:p>
            <a:pPr lvl="1">
              <a:buFont typeface="Arial" panose="020B0604020202020204" pitchFamily="34" charset="0"/>
              <a:buChar char="•"/>
            </a:pPr>
            <a:r>
              <a:rPr lang="en-US" sz="2800" b="0" i="0" dirty="0">
                <a:solidFill>
                  <a:srgbClr val="000000"/>
                </a:solidFill>
                <a:effectLst/>
                <a:latin typeface="Open Sans"/>
              </a:rPr>
              <a:t>creates a </a:t>
            </a:r>
            <a:r>
              <a:rPr lang="en-US" sz="2800" b="0" i="0" dirty="0">
                <a:solidFill>
                  <a:srgbClr val="FF0000"/>
                </a:solidFill>
                <a:effectLst/>
                <a:latin typeface="Open Sans"/>
              </a:rPr>
              <a:t>safe environment for learning</a:t>
            </a:r>
            <a:r>
              <a:rPr lang="en-US" sz="2800" b="0" i="0" dirty="0">
                <a:solidFill>
                  <a:srgbClr val="000000"/>
                </a:solidFill>
                <a:effectLst/>
                <a:latin typeface="Open Sans"/>
              </a:rPr>
              <a:t>;</a:t>
            </a:r>
          </a:p>
          <a:p>
            <a:pPr lvl="1">
              <a:buFont typeface="Arial" panose="020B0604020202020204" pitchFamily="34" charset="0"/>
              <a:buChar char="•"/>
            </a:pPr>
            <a:r>
              <a:rPr lang="en-US" sz="2800" b="0" i="0" dirty="0">
                <a:solidFill>
                  <a:srgbClr val="000000"/>
                </a:solidFill>
                <a:effectLst/>
                <a:latin typeface="Open Sans"/>
              </a:rPr>
              <a:t>addresses </a:t>
            </a:r>
            <a:r>
              <a:rPr lang="en-US" sz="2800" b="0" i="0" dirty="0">
                <a:solidFill>
                  <a:srgbClr val="FF0000"/>
                </a:solidFill>
                <a:effectLst/>
                <a:latin typeface="Open Sans"/>
              </a:rPr>
              <a:t>nutritional needs</a:t>
            </a:r>
            <a:r>
              <a:rPr lang="en-US" sz="2800" b="0" i="0" dirty="0">
                <a:solidFill>
                  <a:srgbClr val="000000"/>
                </a:solidFill>
                <a:effectLst/>
                <a:latin typeface="Open Sans"/>
              </a:rPr>
              <a:t>; and</a:t>
            </a:r>
          </a:p>
          <a:p>
            <a:pPr lvl="1">
              <a:buFont typeface="Arial" panose="020B0604020202020204" pitchFamily="34" charset="0"/>
              <a:buChar char="•"/>
            </a:pPr>
            <a:r>
              <a:rPr lang="en-US" sz="2800" b="0" i="0" dirty="0">
                <a:solidFill>
                  <a:srgbClr val="000000"/>
                </a:solidFill>
                <a:effectLst/>
                <a:latin typeface="Open Sans"/>
              </a:rPr>
              <a:t>facilitates </a:t>
            </a:r>
            <a:r>
              <a:rPr lang="en-US" sz="2800" b="0" i="0" dirty="0">
                <a:solidFill>
                  <a:srgbClr val="FF0000"/>
                </a:solidFill>
                <a:effectLst/>
                <a:latin typeface="Open Sans"/>
              </a:rPr>
              <a:t>physical activity</a:t>
            </a:r>
            <a:r>
              <a:rPr lang="en-US" sz="2800" b="0" i="0" dirty="0">
                <a:solidFill>
                  <a:srgbClr val="000000"/>
                </a:solidFill>
                <a:effectLst/>
                <a:latin typeface="Open Sans"/>
              </a:rPr>
              <a:t>.</a:t>
            </a:r>
          </a:p>
        </p:txBody>
      </p:sp>
    </p:spTree>
    <p:extLst>
      <p:ext uri="{BB962C8B-B14F-4D97-AF65-F5344CB8AC3E}">
        <p14:creationId xmlns:p14="http://schemas.microsoft.com/office/powerpoint/2010/main" val="10023423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8EEB1DC-CF75-3F41-92E8-2229EE93E1A0}"/>
              </a:ext>
            </a:extLst>
          </p:cNvPr>
          <p:cNvPicPr>
            <a:picLocks noChangeAspect="1"/>
          </p:cNvPicPr>
          <p:nvPr/>
        </p:nvPicPr>
        <p:blipFill rotWithShape="1">
          <a:blip r:embed="rId2"/>
          <a:srcRect t="42843" b="4364"/>
          <a:stretch/>
        </p:blipFill>
        <p:spPr>
          <a:xfrm>
            <a:off x="0" y="1106130"/>
            <a:ext cx="12192000" cy="3077498"/>
          </a:xfrm>
          <a:prstGeom prst="rect">
            <a:avLst/>
          </a:prstGeom>
        </p:spPr>
      </p:pic>
      <p:pic>
        <p:nvPicPr>
          <p:cNvPr id="4" name="Picture 3">
            <a:extLst>
              <a:ext uri="{FF2B5EF4-FFF2-40B4-BE49-F238E27FC236}">
                <a16:creationId xmlns:a16="http://schemas.microsoft.com/office/drawing/2014/main" xmlns="" id="{CD388DFB-78FC-FF45-93AD-61DF80CC4871}"/>
              </a:ext>
            </a:extLst>
          </p:cNvPr>
          <p:cNvPicPr>
            <a:picLocks noChangeAspect="1"/>
          </p:cNvPicPr>
          <p:nvPr/>
        </p:nvPicPr>
        <p:blipFill rotWithShape="1">
          <a:blip r:embed="rId3"/>
          <a:srcRect b="74900"/>
          <a:stretch/>
        </p:blipFill>
        <p:spPr>
          <a:xfrm>
            <a:off x="0" y="0"/>
            <a:ext cx="12192000" cy="1106130"/>
          </a:xfrm>
          <a:prstGeom prst="rect">
            <a:avLst/>
          </a:prstGeom>
        </p:spPr>
      </p:pic>
      <p:pic>
        <p:nvPicPr>
          <p:cNvPr id="6" name="Picture 5">
            <a:extLst>
              <a:ext uri="{FF2B5EF4-FFF2-40B4-BE49-F238E27FC236}">
                <a16:creationId xmlns:a16="http://schemas.microsoft.com/office/drawing/2014/main" xmlns="" id="{7BF8AA27-3654-9A41-988F-D947D0924CB6}"/>
              </a:ext>
            </a:extLst>
          </p:cNvPr>
          <p:cNvPicPr>
            <a:picLocks noChangeAspect="1"/>
          </p:cNvPicPr>
          <p:nvPr/>
        </p:nvPicPr>
        <p:blipFill rotWithShape="1">
          <a:blip r:embed="rId4"/>
          <a:srcRect b="36944"/>
          <a:stretch/>
        </p:blipFill>
        <p:spPr>
          <a:xfrm>
            <a:off x="1511300" y="4183628"/>
            <a:ext cx="9169400" cy="2546553"/>
          </a:xfrm>
          <a:prstGeom prst="rect">
            <a:avLst/>
          </a:prstGeom>
        </p:spPr>
      </p:pic>
    </p:spTree>
    <p:extLst>
      <p:ext uri="{BB962C8B-B14F-4D97-AF65-F5344CB8AC3E}">
        <p14:creationId xmlns:p14="http://schemas.microsoft.com/office/powerpoint/2010/main" val="636661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9E4D6F6-00FD-364F-A5F6-D152547D4422}"/>
              </a:ext>
            </a:extLst>
          </p:cNvPr>
          <p:cNvPicPr>
            <a:picLocks noChangeAspect="1"/>
          </p:cNvPicPr>
          <p:nvPr/>
        </p:nvPicPr>
        <p:blipFill>
          <a:blip r:embed="rId2"/>
          <a:stretch>
            <a:fillRect/>
          </a:stretch>
        </p:blipFill>
        <p:spPr>
          <a:xfrm>
            <a:off x="1" y="0"/>
            <a:ext cx="6752492" cy="6858000"/>
          </a:xfrm>
          <a:prstGeom prst="rect">
            <a:avLst/>
          </a:prstGeom>
        </p:spPr>
      </p:pic>
      <p:sp>
        <p:nvSpPr>
          <p:cNvPr id="4" name="Rectangle 3">
            <a:extLst>
              <a:ext uri="{FF2B5EF4-FFF2-40B4-BE49-F238E27FC236}">
                <a16:creationId xmlns:a16="http://schemas.microsoft.com/office/drawing/2014/main" xmlns="" id="{55A6670F-A75D-664B-B43A-28505911EFAE}"/>
              </a:ext>
            </a:extLst>
          </p:cNvPr>
          <p:cNvSpPr/>
          <p:nvPr/>
        </p:nvSpPr>
        <p:spPr>
          <a:xfrm>
            <a:off x="402366" y="6619473"/>
            <a:ext cx="5947761" cy="261610"/>
          </a:xfrm>
          <a:prstGeom prst="rect">
            <a:avLst/>
          </a:prstGeom>
        </p:spPr>
        <p:txBody>
          <a:bodyPr wrap="square">
            <a:spAutoFit/>
          </a:bodyPr>
          <a:lstStyle/>
          <a:p>
            <a:r>
              <a:rPr lang="en-US" sz="1050" dirty="0">
                <a:solidFill>
                  <a:prstClr val="black"/>
                </a:solidFill>
                <a:hlinkClick r:id="rId3"/>
              </a:rPr>
              <a:t>https://www.rsnlt.com/wp-content/uploads/2020/07/Return-to-School-Work-Flowchart-July-31-2020.pdf</a:t>
            </a:r>
            <a:endParaRPr lang="en-US" sz="1050" dirty="0">
              <a:solidFill>
                <a:prstClr val="black"/>
              </a:solidFill>
            </a:endParaRPr>
          </a:p>
        </p:txBody>
      </p:sp>
      <p:pic>
        <p:nvPicPr>
          <p:cNvPr id="5" name="Picture 4"/>
          <p:cNvPicPr>
            <a:picLocks noChangeAspect="1"/>
          </p:cNvPicPr>
          <p:nvPr/>
        </p:nvPicPr>
        <p:blipFill>
          <a:blip r:embed="rId4"/>
          <a:stretch>
            <a:fillRect/>
          </a:stretch>
        </p:blipFill>
        <p:spPr>
          <a:xfrm>
            <a:off x="6607494" y="27218"/>
            <a:ext cx="5291207" cy="6634051"/>
          </a:xfrm>
          <a:prstGeom prst="rect">
            <a:avLst/>
          </a:prstGeom>
        </p:spPr>
      </p:pic>
      <p:sp>
        <p:nvSpPr>
          <p:cNvPr id="6" name="Rectangle 5"/>
          <p:cNvSpPr/>
          <p:nvPr/>
        </p:nvSpPr>
        <p:spPr>
          <a:xfrm>
            <a:off x="6512999" y="6650251"/>
            <a:ext cx="5679001" cy="230832"/>
          </a:xfrm>
          <a:prstGeom prst="rect">
            <a:avLst/>
          </a:prstGeom>
        </p:spPr>
        <p:txBody>
          <a:bodyPr wrap="square">
            <a:spAutoFit/>
          </a:bodyPr>
          <a:lstStyle/>
          <a:p>
            <a:r>
              <a:rPr lang="en-US" sz="900" dirty="0">
                <a:hlinkClick r:id="rId5"/>
              </a:rPr>
              <a:t>https://www.edweek.org/ew/section/multimedia/responding-to-coronavirus-downloadable-guide-for-schools.html</a:t>
            </a:r>
            <a:endParaRPr lang="en-US" sz="900" dirty="0"/>
          </a:p>
        </p:txBody>
      </p:sp>
    </p:spTree>
    <p:extLst>
      <p:ext uri="{BB962C8B-B14F-4D97-AF65-F5344CB8AC3E}">
        <p14:creationId xmlns:p14="http://schemas.microsoft.com/office/powerpoint/2010/main" val="14569375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359174"/>
            <a:ext cx="12192000" cy="369332"/>
          </a:xfrm>
          <a:prstGeom prst="rect">
            <a:avLst/>
          </a:prstGeom>
        </p:spPr>
        <p:txBody>
          <a:bodyPr wrap="square">
            <a:spAutoFit/>
          </a:bodyPr>
          <a:lstStyle/>
          <a:p>
            <a:pPr algn="ctr"/>
            <a:r>
              <a:rPr lang="en-US" dirty="0">
                <a:solidFill>
                  <a:prstClr val="black"/>
                </a:solidFill>
                <a:hlinkClick r:id="rId2"/>
              </a:rPr>
              <a:t>https://www.edweek.org/ew/section/multimedia/school-buildings-and-social-distancing-downloadable-guide.html</a:t>
            </a:r>
            <a:r>
              <a:rPr lang="en-US" dirty="0">
                <a:solidFill>
                  <a:prstClr val="black"/>
                </a:solidFill>
              </a:rPr>
              <a:t> </a:t>
            </a:r>
          </a:p>
        </p:txBody>
      </p:sp>
      <p:pic>
        <p:nvPicPr>
          <p:cNvPr id="5" name="Picture 4"/>
          <p:cNvPicPr>
            <a:picLocks noChangeAspect="1"/>
          </p:cNvPicPr>
          <p:nvPr/>
        </p:nvPicPr>
        <p:blipFill rotWithShape="1">
          <a:blip r:embed="rId3"/>
          <a:srcRect r="32450" b="71639"/>
          <a:stretch/>
        </p:blipFill>
        <p:spPr>
          <a:xfrm>
            <a:off x="-67573" y="-71976"/>
            <a:ext cx="6002548" cy="1072584"/>
          </a:xfrm>
          <a:prstGeom prst="rect">
            <a:avLst/>
          </a:prstGeom>
        </p:spPr>
      </p:pic>
      <p:pic>
        <p:nvPicPr>
          <p:cNvPr id="6" name="Picture 5"/>
          <p:cNvPicPr>
            <a:picLocks noChangeAspect="1"/>
          </p:cNvPicPr>
          <p:nvPr/>
        </p:nvPicPr>
        <p:blipFill rotWithShape="1">
          <a:blip r:embed="rId3"/>
          <a:srcRect l="15379" t="73398" r="18404"/>
          <a:stretch/>
        </p:blipFill>
        <p:spPr>
          <a:xfrm>
            <a:off x="6142008" y="0"/>
            <a:ext cx="5874589" cy="1004422"/>
          </a:xfrm>
          <a:prstGeom prst="rect">
            <a:avLst/>
          </a:prstGeom>
        </p:spPr>
      </p:pic>
      <p:pic>
        <p:nvPicPr>
          <p:cNvPr id="4" name="Picture 3"/>
          <p:cNvPicPr>
            <a:picLocks noChangeAspect="1"/>
          </p:cNvPicPr>
          <p:nvPr/>
        </p:nvPicPr>
        <p:blipFill rotWithShape="1">
          <a:blip r:embed="rId4"/>
          <a:srcRect l="2847" b="31679"/>
          <a:stretch/>
        </p:blipFill>
        <p:spPr>
          <a:xfrm>
            <a:off x="5650302" y="1069720"/>
            <a:ext cx="6525733" cy="5296720"/>
          </a:xfrm>
          <a:prstGeom prst="rect">
            <a:avLst/>
          </a:prstGeom>
        </p:spPr>
      </p:pic>
      <p:pic>
        <p:nvPicPr>
          <p:cNvPr id="7" name="Picture 6"/>
          <p:cNvPicPr>
            <a:picLocks noChangeAspect="1"/>
          </p:cNvPicPr>
          <p:nvPr/>
        </p:nvPicPr>
        <p:blipFill rotWithShape="1">
          <a:blip r:embed="rId4"/>
          <a:srcRect l="2527" t="68125" r="37299" b="6959"/>
          <a:stretch/>
        </p:blipFill>
        <p:spPr>
          <a:xfrm>
            <a:off x="130109" y="1322950"/>
            <a:ext cx="5607184" cy="2679707"/>
          </a:xfrm>
          <a:prstGeom prst="rect">
            <a:avLst/>
          </a:prstGeom>
        </p:spPr>
      </p:pic>
      <p:pic>
        <p:nvPicPr>
          <p:cNvPr id="8" name="Picture 7"/>
          <p:cNvPicPr>
            <a:picLocks noChangeAspect="1"/>
          </p:cNvPicPr>
          <p:nvPr/>
        </p:nvPicPr>
        <p:blipFill rotWithShape="1">
          <a:blip r:embed="rId4"/>
          <a:srcRect l="63361" t="68125" r="7510" b="6959"/>
          <a:stretch/>
        </p:blipFill>
        <p:spPr>
          <a:xfrm>
            <a:off x="1560746" y="3591905"/>
            <a:ext cx="2562044" cy="2529340"/>
          </a:xfrm>
          <a:prstGeom prst="rect">
            <a:avLst/>
          </a:prstGeom>
        </p:spPr>
      </p:pic>
    </p:spTree>
    <p:extLst>
      <p:ext uri="{BB962C8B-B14F-4D97-AF65-F5344CB8AC3E}">
        <p14:creationId xmlns:p14="http://schemas.microsoft.com/office/powerpoint/2010/main" val="26565164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9928" y="144378"/>
            <a:ext cx="4973474" cy="6424750"/>
          </a:xfrm>
          <a:prstGeom prst="rect">
            <a:avLst/>
          </a:prstGeom>
        </p:spPr>
      </p:pic>
      <p:pic>
        <p:nvPicPr>
          <p:cNvPr id="3" name="Picture 2"/>
          <p:cNvPicPr>
            <a:picLocks noChangeAspect="1"/>
          </p:cNvPicPr>
          <p:nvPr/>
        </p:nvPicPr>
        <p:blipFill>
          <a:blip r:embed="rId3"/>
          <a:stretch>
            <a:fillRect/>
          </a:stretch>
        </p:blipFill>
        <p:spPr>
          <a:xfrm>
            <a:off x="5958038" y="24063"/>
            <a:ext cx="5436379" cy="6532567"/>
          </a:xfrm>
          <a:prstGeom prst="rect">
            <a:avLst/>
          </a:prstGeom>
        </p:spPr>
      </p:pic>
      <p:sp>
        <p:nvSpPr>
          <p:cNvPr id="4" name="Rectangle 3"/>
          <p:cNvSpPr/>
          <p:nvPr/>
        </p:nvSpPr>
        <p:spPr>
          <a:xfrm>
            <a:off x="0" y="6642556"/>
            <a:ext cx="12192000" cy="215444"/>
          </a:xfrm>
          <a:prstGeom prst="rect">
            <a:avLst/>
          </a:prstGeom>
        </p:spPr>
        <p:txBody>
          <a:bodyPr wrap="square">
            <a:spAutoFit/>
          </a:bodyPr>
          <a:lstStyle/>
          <a:p>
            <a:pPr algn="ctr"/>
            <a:r>
              <a:rPr lang="en-US" sz="800" dirty="0">
                <a:hlinkClick r:id="rId4"/>
              </a:rPr>
              <a:t>https://www.who.int/docs/default-source/coronaviruse/key-messages-and-actions-for-covid-19-prevention-and-control-in-schools-march-2020.pdf?sfvrsn=baf81d52_4&amp;gclid=CjwKCAjw0_T4BRBlEiwAwoEiAWu5rReVJzvNvBIHwt-PCC60duHrr8Spn5Znhcs_lusny7vjlt5G9xoCOeoQAvD_BwE</a:t>
            </a:r>
            <a:endParaRPr lang="en-US" sz="800" dirty="0"/>
          </a:p>
        </p:txBody>
      </p:sp>
      <p:sp>
        <p:nvSpPr>
          <p:cNvPr id="5" name="Rectangle 4"/>
          <p:cNvSpPr/>
          <p:nvPr/>
        </p:nvSpPr>
        <p:spPr>
          <a:xfrm>
            <a:off x="5958038" y="362308"/>
            <a:ext cx="4951560" cy="431321"/>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15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222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4375"/>
          </a:xfrm>
          <a:prstGeom prst="rect">
            <a:avLst/>
          </a:prstGeom>
        </p:spPr>
      </p:pic>
      <p:sp>
        <p:nvSpPr>
          <p:cNvPr id="4" name="Rectangle 3"/>
          <p:cNvSpPr/>
          <p:nvPr/>
        </p:nvSpPr>
        <p:spPr>
          <a:xfrm>
            <a:off x="172528" y="6497620"/>
            <a:ext cx="12192000" cy="369332"/>
          </a:xfrm>
          <a:prstGeom prst="rect">
            <a:avLst/>
          </a:prstGeom>
        </p:spPr>
        <p:txBody>
          <a:bodyPr wrap="square">
            <a:spAutoFit/>
          </a:bodyPr>
          <a:lstStyle/>
          <a:p>
            <a:pPr algn="ctr"/>
            <a:r>
              <a:rPr lang="en-US" dirty="0">
                <a:solidFill>
                  <a:prstClr val="black"/>
                </a:solidFill>
                <a:hlinkClick r:id="rId3"/>
              </a:rPr>
              <a:t>https://informationisbeautiful.net/visualizations/covid-19-coronavirus-infographic-datapack/</a:t>
            </a:r>
            <a:endParaRPr lang="en-US" dirty="0">
              <a:solidFill>
                <a:prstClr val="black"/>
              </a:solidFill>
            </a:endParaRPr>
          </a:p>
        </p:txBody>
      </p:sp>
      <p:pic>
        <p:nvPicPr>
          <p:cNvPr id="5" name="Picture 4"/>
          <p:cNvPicPr>
            <a:picLocks noChangeAspect="1"/>
          </p:cNvPicPr>
          <p:nvPr/>
        </p:nvPicPr>
        <p:blipFill rotWithShape="1">
          <a:blip r:embed="rId4"/>
          <a:srcRect l="50042"/>
          <a:stretch/>
        </p:blipFill>
        <p:spPr>
          <a:xfrm>
            <a:off x="469987" y="772310"/>
            <a:ext cx="5686398" cy="5724525"/>
          </a:xfrm>
          <a:prstGeom prst="rect">
            <a:avLst/>
          </a:prstGeom>
        </p:spPr>
      </p:pic>
      <p:pic>
        <p:nvPicPr>
          <p:cNvPr id="6" name="Picture 5"/>
          <p:cNvPicPr>
            <a:picLocks noChangeAspect="1"/>
          </p:cNvPicPr>
          <p:nvPr/>
        </p:nvPicPr>
        <p:blipFill rotWithShape="1">
          <a:blip r:embed="rId5"/>
          <a:srcRect l="50329"/>
          <a:stretch/>
        </p:blipFill>
        <p:spPr>
          <a:xfrm>
            <a:off x="6268528" y="772310"/>
            <a:ext cx="5634756" cy="5667375"/>
          </a:xfrm>
          <a:prstGeom prst="rect">
            <a:avLst/>
          </a:prstGeom>
        </p:spPr>
      </p:pic>
    </p:spTree>
    <p:extLst>
      <p:ext uri="{BB962C8B-B14F-4D97-AF65-F5344CB8AC3E}">
        <p14:creationId xmlns:p14="http://schemas.microsoft.com/office/powerpoint/2010/main" val="39122014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9928" y="118499"/>
            <a:ext cx="4973474" cy="6424750"/>
          </a:xfrm>
          <a:prstGeom prst="rect">
            <a:avLst/>
          </a:prstGeom>
        </p:spPr>
      </p:pic>
      <p:sp>
        <p:nvSpPr>
          <p:cNvPr id="4" name="Rectangle 3"/>
          <p:cNvSpPr/>
          <p:nvPr/>
        </p:nvSpPr>
        <p:spPr>
          <a:xfrm>
            <a:off x="0" y="6642556"/>
            <a:ext cx="12192000" cy="215444"/>
          </a:xfrm>
          <a:prstGeom prst="rect">
            <a:avLst/>
          </a:prstGeom>
        </p:spPr>
        <p:txBody>
          <a:bodyPr wrap="square">
            <a:spAutoFit/>
          </a:bodyPr>
          <a:lstStyle/>
          <a:p>
            <a:pPr algn="ctr"/>
            <a:r>
              <a:rPr lang="en-US" sz="800" dirty="0">
                <a:solidFill>
                  <a:prstClr val="black"/>
                </a:solidFill>
                <a:hlinkClick r:id="rId4"/>
              </a:rPr>
              <a:t>https://www.who.int/docs/default-source/coronaviruse/key-messages-and-actions-for-covid-19-prevention-and-control-in-schools-march-2020.pdf?sfvrsn=baf81d52_4&amp;gclid=CjwKCAjw0_T4BRBlEiwAwoEiAWu5rReVJzvNvBIHwt-PCC60duHrr8Spn5Znhcs_lusny7vjlt5G9xoCOeoQAvD_BwE</a:t>
            </a:r>
            <a:endParaRPr lang="en-US" sz="800" dirty="0">
              <a:solidFill>
                <a:prstClr val="black"/>
              </a:solidFill>
            </a:endParaRPr>
          </a:p>
        </p:txBody>
      </p:sp>
      <p:pic>
        <p:nvPicPr>
          <p:cNvPr id="5" name="Picture 4"/>
          <p:cNvPicPr>
            <a:picLocks noChangeAspect="1"/>
          </p:cNvPicPr>
          <p:nvPr/>
        </p:nvPicPr>
        <p:blipFill rotWithShape="1">
          <a:blip r:embed="rId5"/>
          <a:srcRect b="87509"/>
          <a:stretch/>
        </p:blipFill>
        <p:spPr>
          <a:xfrm>
            <a:off x="6096000" y="144378"/>
            <a:ext cx="5601008" cy="856649"/>
          </a:xfrm>
          <a:prstGeom prst="rect">
            <a:avLst/>
          </a:prstGeom>
        </p:spPr>
      </p:pic>
      <p:pic>
        <p:nvPicPr>
          <p:cNvPr id="6" name="Picture 5"/>
          <p:cNvPicPr>
            <a:picLocks noChangeAspect="1"/>
          </p:cNvPicPr>
          <p:nvPr/>
        </p:nvPicPr>
        <p:blipFill rotWithShape="1">
          <a:blip r:embed="rId5"/>
          <a:srcRect t="84847" r="8664"/>
          <a:stretch/>
        </p:blipFill>
        <p:spPr>
          <a:xfrm>
            <a:off x="6096000" y="5426180"/>
            <a:ext cx="5988181" cy="1216376"/>
          </a:xfrm>
          <a:prstGeom prst="rect">
            <a:avLst/>
          </a:prstGeom>
        </p:spPr>
      </p:pic>
      <p:pic>
        <p:nvPicPr>
          <p:cNvPr id="7" name="Picture 6"/>
          <p:cNvPicPr>
            <a:picLocks noChangeAspect="1"/>
          </p:cNvPicPr>
          <p:nvPr/>
        </p:nvPicPr>
        <p:blipFill>
          <a:blip r:embed="rId6"/>
          <a:stretch>
            <a:fillRect/>
          </a:stretch>
        </p:blipFill>
        <p:spPr>
          <a:xfrm>
            <a:off x="6014522" y="1001027"/>
            <a:ext cx="5682486" cy="4404160"/>
          </a:xfrm>
          <a:prstGeom prst="rect">
            <a:avLst/>
          </a:prstGeom>
        </p:spPr>
      </p:pic>
      <p:sp>
        <p:nvSpPr>
          <p:cNvPr id="8" name="Rectangle 7"/>
          <p:cNvSpPr/>
          <p:nvPr/>
        </p:nvSpPr>
        <p:spPr>
          <a:xfrm>
            <a:off x="5751668" y="107504"/>
            <a:ext cx="6023390" cy="678079"/>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984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237E8F"/>
        </a:solidFill>
        <a:effectLst/>
      </p:bgPr>
    </p:bg>
    <p:spTree>
      <p:nvGrpSpPr>
        <p:cNvPr id="1" name=""/>
        <p:cNvGrpSpPr/>
        <p:nvPr/>
      </p:nvGrpSpPr>
      <p:grpSpPr>
        <a:xfrm>
          <a:off x="0" y="0"/>
          <a:ext cx="0" cy="0"/>
          <a:chOff x="0" y="0"/>
          <a:chExt cx="0" cy="0"/>
        </a:xfrm>
      </p:grpSpPr>
      <p:sp>
        <p:nvSpPr>
          <p:cNvPr id="3" name="Rectangle 2"/>
          <p:cNvSpPr/>
          <p:nvPr/>
        </p:nvSpPr>
        <p:spPr>
          <a:xfrm>
            <a:off x="0" y="6488668"/>
            <a:ext cx="12296775" cy="369332"/>
          </a:xfrm>
          <a:prstGeom prst="rect">
            <a:avLst/>
          </a:prstGeom>
        </p:spPr>
        <p:txBody>
          <a:bodyPr wrap="square">
            <a:spAutoFit/>
          </a:bodyPr>
          <a:lstStyle/>
          <a:p>
            <a:pPr algn="ctr"/>
            <a:r>
              <a:rPr lang="en-US" dirty="0">
                <a:solidFill>
                  <a:prstClr val="black"/>
                </a:solidFill>
                <a:hlinkClick r:id="rId2"/>
              </a:rPr>
              <a:t>https://www.cdc.gov/coronavirus/2019-ncov/community/schools-childcare/index.html</a:t>
            </a:r>
            <a:endParaRPr lang="en-US" dirty="0">
              <a:solidFill>
                <a:prstClr val="black"/>
              </a:solidFill>
            </a:endParaRPr>
          </a:p>
        </p:txBody>
      </p:sp>
      <p:pic>
        <p:nvPicPr>
          <p:cNvPr id="5" name="Picture 4"/>
          <p:cNvPicPr>
            <a:picLocks noChangeAspect="1"/>
          </p:cNvPicPr>
          <p:nvPr/>
        </p:nvPicPr>
        <p:blipFill rotWithShape="1">
          <a:blip r:embed="rId3"/>
          <a:srcRect b="83806"/>
          <a:stretch/>
        </p:blipFill>
        <p:spPr>
          <a:xfrm>
            <a:off x="0" y="0"/>
            <a:ext cx="12191999" cy="1038225"/>
          </a:xfrm>
          <a:prstGeom prst="rect">
            <a:avLst/>
          </a:prstGeom>
        </p:spPr>
      </p:pic>
      <p:pic>
        <p:nvPicPr>
          <p:cNvPr id="6" name="Picture 5"/>
          <p:cNvPicPr>
            <a:picLocks noChangeAspect="1"/>
          </p:cNvPicPr>
          <p:nvPr/>
        </p:nvPicPr>
        <p:blipFill>
          <a:blip r:embed="rId4"/>
          <a:stretch>
            <a:fillRect/>
          </a:stretch>
        </p:blipFill>
        <p:spPr>
          <a:xfrm>
            <a:off x="2619375" y="1120338"/>
            <a:ext cx="7181850" cy="5389766"/>
          </a:xfrm>
          <a:prstGeom prst="rect">
            <a:avLst/>
          </a:prstGeom>
        </p:spPr>
      </p:pic>
      <p:sp>
        <p:nvSpPr>
          <p:cNvPr id="7" name="Rectangle 6"/>
          <p:cNvSpPr/>
          <p:nvPr/>
        </p:nvSpPr>
        <p:spPr>
          <a:xfrm>
            <a:off x="2757576" y="2884825"/>
            <a:ext cx="6676845" cy="111783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2049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0250" y="6411010"/>
            <a:ext cx="9144000" cy="369332"/>
          </a:xfrm>
          <a:prstGeom prst="rect">
            <a:avLst/>
          </a:prstGeom>
        </p:spPr>
        <p:txBody>
          <a:bodyPr wrap="square">
            <a:spAutoFit/>
          </a:bodyPr>
          <a:lstStyle/>
          <a:p>
            <a:r>
              <a:rPr lang="en-US" dirty="0">
                <a:solidFill>
                  <a:prstClr val="black"/>
                </a:solidFill>
                <a:hlinkClick r:id="rId2"/>
              </a:rPr>
              <a:t>https://www.cdc.gov/coronavirus/2019-ncov/community/schools-childcare/schools.html</a:t>
            </a:r>
            <a:endParaRPr lang="en-US" dirty="0">
              <a:solidFill>
                <a:prstClr val="black"/>
              </a:solidFill>
            </a:endParaRPr>
          </a:p>
        </p:txBody>
      </p:sp>
      <p:pic>
        <p:nvPicPr>
          <p:cNvPr id="3" name="Picture 2"/>
          <p:cNvPicPr>
            <a:picLocks noChangeAspect="1"/>
          </p:cNvPicPr>
          <p:nvPr/>
        </p:nvPicPr>
        <p:blipFill>
          <a:blip r:embed="rId3"/>
          <a:stretch>
            <a:fillRect/>
          </a:stretch>
        </p:blipFill>
        <p:spPr>
          <a:xfrm>
            <a:off x="0" y="0"/>
            <a:ext cx="12191999" cy="6411010"/>
          </a:xfrm>
          <a:prstGeom prst="rect">
            <a:avLst/>
          </a:prstGeom>
        </p:spPr>
      </p:pic>
      <p:sp>
        <p:nvSpPr>
          <p:cNvPr id="4" name="Rectangle 3"/>
          <p:cNvSpPr/>
          <p:nvPr/>
        </p:nvSpPr>
        <p:spPr>
          <a:xfrm>
            <a:off x="3467817" y="1709287"/>
            <a:ext cx="5046456" cy="792373"/>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1386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675" y="0"/>
            <a:ext cx="12258675" cy="6858000"/>
          </a:xfrm>
          <a:prstGeom prst="rect">
            <a:avLst/>
          </a:prstGeom>
        </p:spPr>
      </p:pic>
      <p:sp>
        <p:nvSpPr>
          <p:cNvPr id="2" name="Rectangle 1"/>
          <p:cNvSpPr/>
          <p:nvPr/>
        </p:nvSpPr>
        <p:spPr>
          <a:xfrm>
            <a:off x="2000250" y="6411010"/>
            <a:ext cx="9144000" cy="369332"/>
          </a:xfrm>
          <a:prstGeom prst="rect">
            <a:avLst/>
          </a:prstGeom>
        </p:spPr>
        <p:txBody>
          <a:bodyPr wrap="square">
            <a:spAutoFit/>
          </a:bodyPr>
          <a:lstStyle/>
          <a:p>
            <a:r>
              <a:rPr lang="en-US" dirty="0">
                <a:solidFill>
                  <a:prstClr val="black"/>
                </a:solidFill>
                <a:hlinkClick r:id="rId3"/>
              </a:rPr>
              <a:t>https://www.cdc.gov/coronavirus/2019-ncov/community/schools-childcare/schools.html</a:t>
            </a:r>
            <a:endParaRPr lang="en-US" dirty="0">
              <a:solidFill>
                <a:prstClr val="black"/>
              </a:solidFill>
            </a:endParaRPr>
          </a:p>
        </p:txBody>
      </p:sp>
      <p:sp>
        <p:nvSpPr>
          <p:cNvPr id="5" name="Rectangle 4"/>
          <p:cNvSpPr/>
          <p:nvPr/>
        </p:nvSpPr>
        <p:spPr>
          <a:xfrm>
            <a:off x="552090" y="0"/>
            <a:ext cx="2579300" cy="672860"/>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78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641432"/>
          </a:xfrm>
          <a:prstGeom prst="rect">
            <a:avLst/>
          </a:prstGeom>
        </p:spPr>
      </p:pic>
      <p:sp>
        <p:nvSpPr>
          <p:cNvPr id="3" name="Rectangle 2"/>
          <p:cNvSpPr/>
          <p:nvPr/>
        </p:nvSpPr>
        <p:spPr>
          <a:xfrm>
            <a:off x="77002" y="6557558"/>
            <a:ext cx="12192000" cy="369332"/>
          </a:xfrm>
          <a:prstGeom prst="rect">
            <a:avLst/>
          </a:prstGeom>
        </p:spPr>
        <p:txBody>
          <a:bodyPr wrap="square">
            <a:spAutoFit/>
          </a:bodyPr>
          <a:lstStyle/>
          <a:p>
            <a:pPr algn="ctr"/>
            <a:r>
              <a:rPr lang="en-US" dirty="0">
                <a:solidFill>
                  <a:prstClr val="black"/>
                </a:solidFill>
                <a:hlinkClick r:id="rId3"/>
              </a:rPr>
              <a:t>https://www.cdc.gov/coronavirus/2019-ncov/downloads/community/School-Admin-K12-readiness-and-planning-tool.pdf</a:t>
            </a:r>
            <a:endParaRPr lang="en-US" dirty="0">
              <a:solidFill>
                <a:prstClr val="black"/>
              </a:solidFill>
            </a:endParaRPr>
          </a:p>
        </p:txBody>
      </p:sp>
      <p:sp>
        <p:nvSpPr>
          <p:cNvPr id="4" name="Rectangle 3"/>
          <p:cNvSpPr/>
          <p:nvPr/>
        </p:nvSpPr>
        <p:spPr>
          <a:xfrm>
            <a:off x="526209" y="1552754"/>
            <a:ext cx="9773731" cy="491705"/>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4250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158"/>
          <a:stretch/>
        </p:blipFill>
        <p:spPr>
          <a:xfrm>
            <a:off x="77002" y="0"/>
            <a:ext cx="12114998" cy="6641432"/>
          </a:xfrm>
          <a:prstGeom prst="rect">
            <a:avLst/>
          </a:prstGeom>
        </p:spPr>
      </p:pic>
      <p:sp>
        <p:nvSpPr>
          <p:cNvPr id="3" name="Rectangle 2"/>
          <p:cNvSpPr/>
          <p:nvPr/>
        </p:nvSpPr>
        <p:spPr>
          <a:xfrm>
            <a:off x="77002" y="6557558"/>
            <a:ext cx="12192000" cy="307777"/>
          </a:xfrm>
          <a:prstGeom prst="rect">
            <a:avLst/>
          </a:prstGeom>
        </p:spPr>
        <p:txBody>
          <a:bodyPr wrap="square">
            <a:spAutoFit/>
          </a:bodyPr>
          <a:lstStyle/>
          <a:p>
            <a:pPr algn="ctr"/>
            <a:r>
              <a:rPr lang="en-US" sz="1400" dirty="0">
                <a:solidFill>
                  <a:prstClr val="black"/>
                </a:solidFill>
                <a:hlinkClick r:id="rId3"/>
              </a:rPr>
              <a:t>https://www.cdc.gov/coronavirus/2019-ncov/downloads/community/School-Admin-K12-readiness-and-planning-tool.pdf</a:t>
            </a:r>
            <a:endParaRPr lang="en-US" sz="1400" dirty="0">
              <a:solidFill>
                <a:prstClr val="black"/>
              </a:solidFill>
            </a:endParaRPr>
          </a:p>
        </p:txBody>
      </p:sp>
      <p:pic>
        <p:nvPicPr>
          <p:cNvPr id="2" name="Picture 1"/>
          <p:cNvPicPr>
            <a:picLocks noChangeAspect="1"/>
          </p:cNvPicPr>
          <p:nvPr/>
        </p:nvPicPr>
        <p:blipFill rotWithShape="1">
          <a:blip r:embed="rId4"/>
          <a:srcRect l="4737" t="23188" r="16000" b="71159"/>
          <a:stretch/>
        </p:blipFill>
        <p:spPr>
          <a:xfrm>
            <a:off x="5613875" y="0"/>
            <a:ext cx="6465830" cy="251162"/>
          </a:xfrm>
          <a:prstGeom prst="rect">
            <a:avLst/>
          </a:prstGeom>
        </p:spPr>
      </p:pic>
      <p:sp>
        <p:nvSpPr>
          <p:cNvPr id="6" name="Rectangle 5"/>
          <p:cNvSpPr/>
          <p:nvPr/>
        </p:nvSpPr>
        <p:spPr>
          <a:xfrm>
            <a:off x="4425351" y="1043254"/>
            <a:ext cx="3899140" cy="42323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53886" y="3010817"/>
            <a:ext cx="3738113" cy="1449040"/>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802" y="5486400"/>
            <a:ext cx="3899140" cy="115503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5532" y="1"/>
            <a:ext cx="4031410" cy="25116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8603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002" y="6557558"/>
            <a:ext cx="12192000" cy="307777"/>
          </a:xfrm>
          <a:prstGeom prst="rect">
            <a:avLst/>
          </a:prstGeom>
        </p:spPr>
        <p:txBody>
          <a:bodyPr wrap="square">
            <a:spAutoFit/>
          </a:bodyPr>
          <a:lstStyle/>
          <a:p>
            <a:pPr algn="ctr"/>
            <a:r>
              <a:rPr lang="en-US" sz="1400" dirty="0">
                <a:solidFill>
                  <a:prstClr val="black"/>
                </a:solidFill>
                <a:hlinkClick r:id="rId2"/>
              </a:rPr>
              <a:t>https://www.cdc.gov/coronavirus/2019-ncov/downloads/community/School-Admin-K12-readiness-and-planning-tool.pdf</a:t>
            </a:r>
            <a:endParaRPr lang="en-US" sz="1400" dirty="0">
              <a:solidFill>
                <a:prstClr val="black"/>
              </a:solidFill>
            </a:endParaRPr>
          </a:p>
        </p:txBody>
      </p:sp>
      <p:pic>
        <p:nvPicPr>
          <p:cNvPr id="5" name="Picture 4"/>
          <p:cNvPicPr>
            <a:picLocks noChangeAspect="1"/>
          </p:cNvPicPr>
          <p:nvPr/>
        </p:nvPicPr>
        <p:blipFill rotWithShape="1">
          <a:blip r:embed="rId3"/>
          <a:srcRect l="2439"/>
          <a:stretch/>
        </p:blipFill>
        <p:spPr>
          <a:xfrm>
            <a:off x="34859" y="125581"/>
            <a:ext cx="6505216" cy="6311068"/>
          </a:xfrm>
          <a:prstGeom prst="rect">
            <a:avLst/>
          </a:prstGeom>
        </p:spPr>
      </p:pic>
      <p:pic>
        <p:nvPicPr>
          <p:cNvPr id="2" name="Picture 1"/>
          <p:cNvPicPr>
            <a:picLocks noChangeAspect="1"/>
          </p:cNvPicPr>
          <p:nvPr/>
        </p:nvPicPr>
        <p:blipFill rotWithShape="1">
          <a:blip r:embed="rId4"/>
          <a:srcRect l="4737" t="23188" r="16000" b="71159"/>
          <a:stretch/>
        </p:blipFill>
        <p:spPr>
          <a:xfrm>
            <a:off x="5613875" y="0"/>
            <a:ext cx="6465830" cy="251162"/>
          </a:xfrm>
          <a:prstGeom prst="rect">
            <a:avLst/>
          </a:prstGeom>
        </p:spPr>
      </p:pic>
      <p:pic>
        <p:nvPicPr>
          <p:cNvPr id="6" name="Picture 5"/>
          <p:cNvPicPr>
            <a:picLocks noChangeAspect="1"/>
          </p:cNvPicPr>
          <p:nvPr/>
        </p:nvPicPr>
        <p:blipFill rotWithShape="1">
          <a:blip r:embed="rId5"/>
          <a:srcRect l="1816"/>
          <a:stretch/>
        </p:blipFill>
        <p:spPr>
          <a:xfrm>
            <a:off x="6443330" y="589032"/>
            <a:ext cx="5748670" cy="5847617"/>
          </a:xfrm>
          <a:prstGeom prst="rect">
            <a:avLst/>
          </a:prstGeom>
        </p:spPr>
      </p:pic>
      <p:sp>
        <p:nvSpPr>
          <p:cNvPr id="8" name="Rectangle 7"/>
          <p:cNvSpPr/>
          <p:nvPr/>
        </p:nvSpPr>
        <p:spPr>
          <a:xfrm>
            <a:off x="3157268" y="3315078"/>
            <a:ext cx="3286062" cy="1360439"/>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859" y="125581"/>
            <a:ext cx="3191420" cy="42323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715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002" y="6557558"/>
            <a:ext cx="12192000" cy="307777"/>
          </a:xfrm>
          <a:prstGeom prst="rect">
            <a:avLst/>
          </a:prstGeom>
        </p:spPr>
        <p:txBody>
          <a:bodyPr wrap="square">
            <a:spAutoFit/>
          </a:bodyPr>
          <a:lstStyle/>
          <a:p>
            <a:pPr algn="ctr"/>
            <a:r>
              <a:rPr lang="en-US" sz="1400" dirty="0">
                <a:solidFill>
                  <a:prstClr val="black"/>
                </a:solidFill>
                <a:hlinkClick r:id="rId2"/>
              </a:rPr>
              <a:t>https://www.cdc.gov/coronavirus/2019-ncov/downloads/community/School-Admin-K12-readiness-and-planning-tool.pdf</a:t>
            </a:r>
            <a:endParaRPr lang="en-US" sz="1400" dirty="0">
              <a:solidFill>
                <a:prstClr val="black"/>
              </a:solidFill>
            </a:endParaRPr>
          </a:p>
        </p:txBody>
      </p:sp>
      <p:pic>
        <p:nvPicPr>
          <p:cNvPr id="4" name="Picture 3"/>
          <p:cNvPicPr>
            <a:picLocks noChangeAspect="1"/>
          </p:cNvPicPr>
          <p:nvPr/>
        </p:nvPicPr>
        <p:blipFill>
          <a:blip r:embed="rId3"/>
          <a:stretch>
            <a:fillRect/>
          </a:stretch>
        </p:blipFill>
        <p:spPr>
          <a:xfrm>
            <a:off x="0" y="0"/>
            <a:ext cx="12192000" cy="6587402"/>
          </a:xfrm>
          <a:prstGeom prst="rect">
            <a:avLst/>
          </a:prstGeom>
        </p:spPr>
      </p:pic>
      <p:pic>
        <p:nvPicPr>
          <p:cNvPr id="2" name="Picture 1"/>
          <p:cNvPicPr>
            <a:picLocks noChangeAspect="1"/>
          </p:cNvPicPr>
          <p:nvPr/>
        </p:nvPicPr>
        <p:blipFill rotWithShape="1">
          <a:blip r:embed="rId4"/>
          <a:srcRect l="4737" t="23188" r="16000" b="71159"/>
          <a:stretch/>
        </p:blipFill>
        <p:spPr>
          <a:xfrm>
            <a:off x="5613875" y="0"/>
            <a:ext cx="6465830" cy="251162"/>
          </a:xfrm>
          <a:prstGeom prst="rect">
            <a:avLst/>
          </a:prstGeom>
        </p:spPr>
      </p:pic>
      <p:pic>
        <p:nvPicPr>
          <p:cNvPr id="5" name="Picture 4"/>
          <p:cNvPicPr>
            <a:picLocks noChangeAspect="1"/>
          </p:cNvPicPr>
          <p:nvPr/>
        </p:nvPicPr>
        <p:blipFill>
          <a:blip r:embed="rId5"/>
          <a:stretch>
            <a:fillRect/>
          </a:stretch>
        </p:blipFill>
        <p:spPr>
          <a:xfrm>
            <a:off x="4062412" y="440800"/>
            <a:ext cx="4294779" cy="6165573"/>
          </a:xfrm>
          <a:prstGeom prst="rect">
            <a:avLst/>
          </a:prstGeom>
        </p:spPr>
      </p:pic>
      <p:sp>
        <p:nvSpPr>
          <p:cNvPr id="6" name="Rectangle 5"/>
          <p:cNvSpPr/>
          <p:nvPr/>
        </p:nvSpPr>
        <p:spPr>
          <a:xfrm>
            <a:off x="77002" y="2561503"/>
            <a:ext cx="3899140" cy="69928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85410" y="5209813"/>
            <a:ext cx="4252816" cy="906315"/>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57191" y="1043254"/>
            <a:ext cx="3899140" cy="1208240"/>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8971"/>
            <a:ext cx="4658264" cy="270133"/>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6338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5497" y="-24641"/>
            <a:ext cx="10636724" cy="6889975"/>
          </a:xfrm>
          <a:prstGeom prst="rect">
            <a:avLst/>
          </a:prstGeom>
        </p:spPr>
      </p:pic>
      <p:sp>
        <p:nvSpPr>
          <p:cNvPr id="3" name="Rectangle 2"/>
          <p:cNvSpPr/>
          <p:nvPr/>
        </p:nvSpPr>
        <p:spPr>
          <a:xfrm>
            <a:off x="-115497" y="6557558"/>
            <a:ext cx="12384499" cy="307777"/>
          </a:xfrm>
          <a:prstGeom prst="rect">
            <a:avLst/>
          </a:prstGeom>
        </p:spPr>
        <p:txBody>
          <a:bodyPr wrap="square">
            <a:spAutoFit/>
          </a:bodyPr>
          <a:lstStyle/>
          <a:p>
            <a:pPr algn="ctr"/>
            <a:r>
              <a:rPr lang="en-US" sz="1400" dirty="0">
                <a:solidFill>
                  <a:prstClr val="black"/>
                </a:solidFill>
                <a:hlinkClick r:id="rId3"/>
              </a:rPr>
              <a:t>https://www.cdc.gov/coronavirus/2019-ncov/downloads/community/School-Admin-K12-readiness-and-planning-tool.pdf</a:t>
            </a:r>
            <a:endParaRPr lang="en-US" sz="1400" dirty="0">
              <a:solidFill>
                <a:prstClr val="black"/>
              </a:solidFill>
            </a:endParaRPr>
          </a:p>
        </p:txBody>
      </p:sp>
      <p:pic>
        <p:nvPicPr>
          <p:cNvPr id="2" name="Picture 1"/>
          <p:cNvPicPr>
            <a:picLocks noChangeAspect="1"/>
          </p:cNvPicPr>
          <p:nvPr/>
        </p:nvPicPr>
        <p:blipFill rotWithShape="1">
          <a:blip r:embed="rId4"/>
          <a:srcRect l="4737" t="23188" r="16000" b="71159"/>
          <a:stretch/>
        </p:blipFill>
        <p:spPr>
          <a:xfrm>
            <a:off x="5613875" y="0"/>
            <a:ext cx="6465830" cy="251162"/>
          </a:xfrm>
          <a:prstGeom prst="rect">
            <a:avLst/>
          </a:prstGeom>
        </p:spPr>
      </p:pic>
      <p:sp>
        <p:nvSpPr>
          <p:cNvPr id="6" name="Rectangle 5"/>
          <p:cNvSpPr/>
          <p:nvPr/>
        </p:nvSpPr>
        <p:spPr>
          <a:xfrm>
            <a:off x="-33040" y="-172075"/>
            <a:ext cx="3899140" cy="42323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525669"/>
            <a:ext cx="10521227" cy="42323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878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572250"/>
          </a:xfrm>
          <a:prstGeom prst="rect">
            <a:avLst/>
          </a:prstGeom>
        </p:spPr>
      </p:pic>
      <p:sp>
        <p:nvSpPr>
          <p:cNvPr id="4" name="Rectangle 3"/>
          <p:cNvSpPr/>
          <p:nvPr/>
        </p:nvSpPr>
        <p:spPr>
          <a:xfrm>
            <a:off x="0" y="6488668"/>
            <a:ext cx="12192000" cy="369332"/>
          </a:xfrm>
          <a:prstGeom prst="rect">
            <a:avLst/>
          </a:prstGeom>
        </p:spPr>
        <p:txBody>
          <a:bodyPr wrap="square">
            <a:spAutoFit/>
          </a:bodyPr>
          <a:lstStyle/>
          <a:p>
            <a:pPr algn="ctr"/>
            <a:r>
              <a:rPr lang="en-US" dirty="0">
                <a:solidFill>
                  <a:prstClr val="black"/>
                </a:solidFill>
                <a:hlinkClick r:id="rId3"/>
              </a:rPr>
              <a:t>https://www.cdc.gov/coronavirus/2019-ncov/community/schools-childcare/parent-checklist.html</a:t>
            </a:r>
            <a:endParaRPr lang="en-US" dirty="0">
              <a:solidFill>
                <a:prstClr val="black"/>
              </a:solidFill>
            </a:endParaRPr>
          </a:p>
        </p:txBody>
      </p:sp>
      <p:sp>
        <p:nvSpPr>
          <p:cNvPr id="5" name="Rectangle 4"/>
          <p:cNvSpPr/>
          <p:nvPr/>
        </p:nvSpPr>
        <p:spPr>
          <a:xfrm>
            <a:off x="3286663" y="1586718"/>
            <a:ext cx="7582619" cy="613018"/>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17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222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4375"/>
          </a:xfrm>
          <a:prstGeom prst="rect">
            <a:avLst/>
          </a:prstGeom>
        </p:spPr>
      </p:pic>
      <p:sp>
        <p:nvSpPr>
          <p:cNvPr id="4" name="Rectangle 3"/>
          <p:cNvSpPr/>
          <p:nvPr/>
        </p:nvSpPr>
        <p:spPr>
          <a:xfrm>
            <a:off x="172528" y="6497620"/>
            <a:ext cx="12192000" cy="369332"/>
          </a:xfrm>
          <a:prstGeom prst="rect">
            <a:avLst/>
          </a:prstGeom>
        </p:spPr>
        <p:txBody>
          <a:bodyPr wrap="square">
            <a:spAutoFit/>
          </a:bodyPr>
          <a:lstStyle/>
          <a:p>
            <a:pPr algn="ctr"/>
            <a:r>
              <a:rPr lang="en-US" dirty="0">
                <a:solidFill>
                  <a:prstClr val="black"/>
                </a:solidFill>
                <a:hlinkClick r:id="rId3"/>
              </a:rPr>
              <a:t>https://informationisbeautiful.net/visualizations/covid-19-coronavirus-infographic-datapack/</a:t>
            </a:r>
            <a:endParaRPr lang="en-US" dirty="0">
              <a:solidFill>
                <a:prstClr val="black"/>
              </a:solidFill>
            </a:endParaRPr>
          </a:p>
        </p:txBody>
      </p:sp>
      <p:pic>
        <p:nvPicPr>
          <p:cNvPr id="5" name="Picture 4"/>
          <p:cNvPicPr>
            <a:picLocks noChangeAspect="1"/>
          </p:cNvPicPr>
          <p:nvPr/>
        </p:nvPicPr>
        <p:blipFill>
          <a:blip r:embed="rId4"/>
          <a:stretch>
            <a:fillRect/>
          </a:stretch>
        </p:blipFill>
        <p:spPr>
          <a:xfrm>
            <a:off x="404812" y="849295"/>
            <a:ext cx="11382375" cy="5648325"/>
          </a:xfrm>
          <a:prstGeom prst="rect">
            <a:avLst/>
          </a:prstGeom>
        </p:spPr>
      </p:pic>
      <p:pic>
        <p:nvPicPr>
          <p:cNvPr id="6" name="Picture 5"/>
          <p:cNvPicPr>
            <a:picLocks noChangeAspect="1"/>
          </p:cNvPicPr>
          <p:nvPr/>
        </p:nvPicPr>
        <p:blipFill>
          <a:blip r:embed="rId5"/>
          <a:stretch>
            <a:fillRect/>
          </a:stretch>
        </p:blipFill>
        <p:spPr>
          <a:xfrm>
            <a:off x="6174655" y="817629"/>
            <a:ext cx="5612531" cy="5612531"/>
          </a:xfrm>
          <a:prstGeom prst="rect">
            <a:avLst/>
          </a:prstGeom>
        </p:spPr>
      </p:pic>
    </p:spTree>
    <p:extLst>
      <p:ext uri="{BB962C8B-B14F-4D97-AF65-F5344CB8AC3E}">
        <p14:creationId xmlns:p14="http://schemas.microsoft.com/office/powerpoint/2010/main" val="1110521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4325" r="4782"/>
          <a:stretch/>
        </p:blipFill>
        <p:spPr>
          <a:xfrm>
            <a:off x="6353176" y="844812"/>
            <a:ext cx="4848226" cy="5828522"/>
          </a:xfrm>
          <a:prstGeom prst="rect">
            <a:avLst/>
          </a:prstGeom>
        </p:spPr>
      </p:pic>
      <p:pic>
        <p:nvPicPr>
          <p:cNvPr id="3" name="Picture 2"/>
          <p:cNvPicPr>
            <a:picLocks noChangeAspect="1"/>
          </p:cNvPicPr>
          <p:nvPr/>
        </p:nvPicPr>
        <p:blipFill rotWithShape="1">
          <a:blip r:embed="rId3"/>
          <a:srcRect b="86956"/>
          <a:stretch/>
        </p:blipFill>
        <p:spPr>
          <a:xfrm>
            <a:off x="0" y="0"/>
            <a:ext cx="12192000" cy="857250"/>
          </a:xfrm>
          <a:prstGeom prst="rect">
            <a:avLst/>
          </a:prstGeom>
        </p:spPr>
      </p:pic>
      <p:sp>
        <p:nvSpPr>
          <p:cNvPr id="4" name="Rectangle 3"/>
          <p:cNvSpPr/>
          <p:nvPr/>
        </p:nvSpPr>
        <p:spPr>
          <a:xfrm>
            <a:off x="0" y="6488668"/>
            <a:ext cx="12192000" cy="369332"/>
          </a:xfrm>
          <a:prstGeom prst="rect">
            <a:avLst/>
          </a:prstGeom>
        </p:spPr>
        <p:txBody>
          <a:bodyPr wrap="square">
            <a:spAutoFit/>
          </a:bodyPr>
          <a:lstStyle/>
          <a:p>
            <a:pPr algn="ctr"/>
            <a:r>
              <a:rPr lang="en-US" dirty="0">
                <a:solidFill>
                  <a:prstClr val="black"/>
                </a:solidFill>
                <a:hlinkClick r:id="rId4"/>
              </a:rPr>
              <a:t>https://www.cdc.gov/coronavirus/2019-ncov/community/pdf/Back-to-School-Planning-for-In-Person-Classes.pdf</a:t>
            </a:r>
            <a:r>
              <a:rPr lang="en-US" dirty="0">
                <a:solidFill>
                  <a:prstClr val="black"/>
                </a:solidFill>
              </a:rPr>
              <a:t> </a:t>
            </a:r>
          </a:p>
        </p:txBody>
      </p:sp>
      <p:pic>
        <p:nvPicPr>
          <p:cNvPr id="2" name="Picture 1"/>
          <p:cNvPicPr>
            <a:picLocks noChangeAspect="1"/>
          </p:cNvPicPr>
          <p:nvPr/>
        </p:nvPicPr>
        <p:blipFill>
          <a:blip r:embed="rId5"/>
          <a:stretch>
            <a:fillRect/>
          </a:stretch>
        </p:blipFill>
        <p:spPr>
          <a:xfrm>
            <a:off x="186034" y="1001196"/>
            <a:ext cx="5795665" cy="5508750"/>
          </a:xfrm>
          <a:prstGeom prst="rect">
            <a:avLst/>
          </a:prstGeom>
        </p:spPr>
      </p:pic>
      <p:sp>
        <p:nvSpPr>
          <p:cNvPr id="6" name="Rectangle 5"/>
          <p:cNvSpPr/>
          <p:nvPr/>
        </p:nvSpPr>
        <p:spPr>
          <a:xfrm>
            <a:off x="526211" y="1854137"/>
            <a:ext cx="3329797" cy="664776"/>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6211" y="4951020"/>
            <a:ext cx="3329797" cy="42323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90582" y="857250"/>
            <a:ext cx="2941607" cy="99688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59592" y="5431407"/>
            <a:ext cx="2872597" cy="1078539"/>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6682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481548"/>
            <a:ext cx="12192000" cy="369332"/>
          </a:xfrm>
          <a:prstGeom prst="rect">
            <a:avLst/>
          </a:prstGeom>
        </p:spPr>
        <p:txBody>
          <a:bodyPr wrap="square">
            <a:spAutoFit/>
          </a:bodyPr>
          <a:lstStyle/>
          <a:p>
            <a:pPr algn="ctr"/>
            <a:r>
              <a:rPr lang="en-US" dirty="0">
                <a:solidFill>
                  <a:prstClr val="black"/>
                </a:solidFill>
                <a:hlinkClick r:id="rId2"/>
              </a:rPr>
              <a:t>https://www.isbe.net/Documents/Part-3-Transition-Planning-Phase-4.pdf</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3237062" y="-14464"/>
            <a:ext cx="4050910" cy="882498"/>
          </a:xfrm>
          <a:prstGeom prst="rect">
            <a:avLst/>
          </a:prstGeom>
        </p:spPr>
      </p:pic>
      <p:pic>
        <p:nvPicPr>
          <p:cNvPr id="6" name="Picture 5"/>
          <p:cNvPicPr>
            <a:picLocks noChangeAspect="1"/>
          </p:cNvPicPr>
          <p:nvPr/>
        </p:nvPicPr>
        <p:blipFill>
          <a:blip r:embed="rId4"/>
          <a:stretch>
            <a:fillRect/>
          </a:stretch>
        </p:blipFill>
        <p:spPr>
          <a:xfrm>
            <a:off x="0" y="868034"/>
            <a:ext cx="4304702" cy="5486249"/>
          </a:xfrm>
          <a:prstGeom prst="rect">
            <a:avLst/>
          </a:prstGeom>
        </p:spPr>
      </p:pic>
      <p:pic>
        <p:nvPicPr>
          <p:cNvPr id="2" name="Picture 1"/>
          <p:cNvPicPr>
            <a:picLocks noChangeAspect="1"/>
          </p:cNvPicPr>
          <p:nvPr/>
        </p:nvPicPr>
        <p:blipFill>
          <a:blip r:embed="rId5"/>
          <a:stretch>
            <a:fillRect/>
          </a:stretch>
        </p:blipFill>
        <p:spPr>
          <a:xfrm>
            <a:off x="4537616" y="773414"/>
            <a:ext cx="6935517" cy="5580869"/>
          </a:xfrm>
          <a:prstGeom prst="rect">
            <a:avLst/>
          </a:prstGeom>
        </p:spPr>
      </p:pic>
      <p:sp>
        <p:nvSpPr>
          <p:cNvPr id="5" name="Rectangle 4"/>
          <p:cNvSpPr/>
          <p:nvPr/>
        </p:nvSpPr>
        <p:spPr>
          <a:xfrm>
            <a:off x="4692770" y="4977442"/>
            <a:ext cx="6676845" cy="327803"/>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66951" y="5268609"/>
            <a:ext cx="1940883" cy="226418"/>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66951" y="4081551"/>
            <a:ext cx="6676845" cy="240284"/>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92770" y="4261085"/>
            <a:ext cx="1017917" cy="240284"/>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696091" y="3886529"/>
            <a:ext cx="1673524" cy="240284"/>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902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481548"/>
            <a:ext cx="12192000" cy="369332"/>
          </a:xfrm>
          <a:prstGeom prst="rect">
            <a:avLst/>
          </a:prstGeom>
        </p:spPr>
        <p:txBody>
          <a:bodyPr wrap="square">
            <a:spAutoFit/>
          </a:bodyPr>
          <a:lstStyle/>
          <a:p>
            <a:pPr algn="ctr"/>
            <a:r>
              <a:rPr lang="en-US" dirty="0">
                <a:solidFill>
                  <a:prstClr val="black"/>
                </a:solidFill>
                <a:hlinkClick r:id="rId2"/>
              </a:rPr>
              <a:t>https://www.isbe.net/Documents/Part-3-Transition-Planning-Phase-4.pdf</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3237062" y="-14464"/>
            <a:ext cx="4050910" cy="882498"/>
          </a:xfrm>
          <a:prstGeom prst="rect">
            <a:avLst/>
          </a:prstGeom>
        </p:spPr>
      </p:pic>
      <p:pic>
        <p:nvPicPr>
          <p:cNvPr id="6" name="Picture 5"/>
          <p:cNvPicPr>
            <a:picLocks noChangeAspect="1"/>
          </p:cNvPicPr>
          <p:nvPr/>
        </p:nvPicPr>
        <p:blipFill>
          <a:blip r:embed="rId4"/>
          <a:stretch>
            <a:fillRect/>
          </a:stretch>
        </p:blipFill>
        <p:spPr>
          <a:xfrm>
            <a:off x="0" y="868034"/>
            <a:ext cx="4304702" cy="5486249"/>
          </a:xfrm>
          <a:prstGeom prst="rect">
            <a:avLst/>
          </a:prstGeom>
        </p:spPr>
      </p:pic>
      <p:pic>
        <p:nvPicPr>
          <p:cNvPr id="2" name="Picture 1"/>
          <p:cNvPicPr>
            <a:picLocks noChangeAspect="1"/>
          </p:cNvPicPr>
          <p:nvPr/>
        </p:nvPicPr>
        <p:blipFill>
          <a:blip r:embed="rId5"/>
          <a:stretch>
            <a:fillRect/>
          </a:stretch>
        </p:blipFill>
        <p:spPr>
          <a:xfrm>
            <a:off x="4502883" y="868034"/>
            <a:ext cx="7516406" cy="5284731"/>
          </a:xfrm>
          <a:prstGeom prst="rect">
            <a:avLst/>
          </a:prstGeom>
        </p:spPr>
      </p:pic>
      <p:sp>
        <p:nvSpPr>
          <p:cNvPr id="7" name="Rectangle 6"/>
          <p:cNvSpPr/>
          <p:nvPr/>
        </p:nvSpPr>
        <p:spPr>
          <a:xfrm>
            <a:off x="5150030" y="2175113"/>
            <a:ext cx="6676845" cy="1844796"/>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405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481548"/>
            <a:ext cx="12192000" cy="369332"/>
          </a:xfrm>
          <a:prstGeom prst="rect">
            <a:avLst/>
          </a:prstGeom>
        </p:spPr>
        <p:txBody>
          <a:bodyPr wrap="square">
            <a:spAutoFit/>
          </a:bodyPr>
          <a:lstStyle/>
          <a:p>
            <a:pPr algn="ctr"/>
            <a:r>
              <a:rPr lang="en-US" dirty="0">
                <a:solidFill>
                  <a:prstClr val="black"/>
                </a:solidFill>
                <a:hlinkClick r:id="rId2"/>
              </a:rPr>
              <a:t>https://www.isbe.net/Documents/Part-3-Transition-Planning-Phase-4.pdf</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3237062" y="-14464"/>
            <a:ext cx="4050910" cy="882498"/>
          </a:xfrm>
          <a:prstGeom prst="rect">
            <a:avLst/>
          </a:prstGeom>
        </p:spPr>
      </p:pic>
      <p:pic>
        <p:nvPicPr>
          <p:cNvPr id="6" name="Picture 5"/>
          <p:cNvPicPr>
            <a:picLocks noChangeAspect="1"/>
          </p:cNvPicPr>
          <p:nvPr/>
        </p:nvPicPr>
        <p:blipFill>
          <a:blip r:embed="rId4"/>
          <a:stretch>
            <a:fillRect/>
          </a:stretch>
        </p:blipFill>
        <p:spPr>
          <a:xfrm>
            <a:off x="0" y="868034"/>
            <a:ext cx="4304702" cy="5486249"/>
          </a:xfrm>
          <a:prstGeom prst="rect">
            <a:avLst/>
          </a:prstGeom>
        </p:spPr>
      </p:pic>
      <p:pic>
        <p:nvPicPr>
          <p:cNvPr id="2" name="Picture 1"/>
          <p:cNvPicPr>
            <a:picLocks noChangeAspect="1"/>
          </p:cNvPicPr>
          <p:nvPr/>
        </p:nvPicPr>
        <p:blipFill>
          <a:blip r:embed="rId5"/>
          <a:stretch>
            <a:fillRect/>
          </a:stretch>
        </p:blipFill>
        <p:spPr>
          <a:xfrm>
            <a:off x="5011946" y="858712"/>
            <a:ext cx="6383548" cy="5632158"/>
          </a:xfrm>
          <a:prstGeom prst="rect">
            <a:avLst/>
          </a:prstGeom>
        </p:spPr>
      </p:pic>
      <p:sp>
        <p:nvSpPr>
          <p:cNvPr id="7" name="Rectangle 6"/>
          <p:cNvSpPr/>
          <p:nvPr/>
        </p:nvSpPr>
        <p:spPr>
          <a:xfrm>
            <a:off x="5072393" y="1346977"/>
            <a:ext cx="6254092" cy="835506"/>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72392" y="2657140"/>
            <a:ext cx="6254092" cy="577766"/>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5228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481548"/>
            <a:ext cx="12192000" cy="369332"/>
          </a:xfrm>
          <a:prstGeom prst="rect">
            <a:avLst/>
          </a:prstGeom>
        </p:spPr>
        <p:txBody>
          <a:bodyPr wrap="square">
            <a:spAutoFit/>
          </a:bodyPr>
          <a:lstStyle/>
          <a:p>
            <a:pPr algn="ctr"/>
            <a:r>
              <a:rPr lang="en-US" dirty="0">
                <a:solidFill>
                  <a:prstClr val="black"/>
                </a:solidFill>
                <a:hlinkClick r:id="rId2"/>
              </a:rPr>
              <a:t>https://www.isbe.net/Documents/Part-3-Transition-Planning-Phase-4.pdf</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3067619" y="4495"/>
            <a:ext cx="4050910" cy="882498"/>
          </a:xfrm>
          <a:prstGeom prst="rect">
            <a:avLst/>
          </a:prstGeom>
        </p:spPr>
      </p:pic>
      <p:pic>
        <p:nvPicPr>
          <p:cNvPr id="6" name="Picture 5"/>
          <p:cNvPicPr>
            <a:picLocks noChangeAspect="1"/>
          </p:cNvPicPr>
          <p:nvPr/>
        </p:nvPicPr>
        <p:blipFill>
          <a:blip r:embed="rId4"/>
          <a:stretch>
            <a:fillRect/>
          </a:stretch>
        </p:blipFill>
        <p:spPr>
          <a:xfrm>
            <a:off x="0" y="868034"/>
            <a:ext cx="4304702" cy="5486249"/>
          </a:xfrm>
          <a:prstGeom prst="rect">
            <a:avLst/>
          </a:prstGeom>
        </p:spPr>
      </p:pic>
      <p:pic>
        <p:nvPicPr>
          <p:cNvPr id="2" name="Picture 1"/>
          <p:cNvPicPr>
            <a:picLocks noChangeAspect="1"/>
          </p:cNvPicPr>
          <p:nvPr/>
        </p:nvPicPr>
        <p:blipFill>
          <a:blip r:embed="rId5"/>
          <a:stretch>
            <a:fillRect/>
          </a:stretch>
        </p:blipFill>
        <p:spPr>
          <a:xfrm>
            <a:off x="4382328" y="886993"/>
            <a:ext cx="7723408" cy="1530109"/>
          </a:xfrm>
          <a:prstGeom prst="rect">
            <a:avLst/>
          </a:prstGeom>
        </p:spPr>
      </p:pic>
      <p:pic>
        <p:nvPicPr>
          <p:cNvPr id="5" name="Picture 4"/>
          <p:cNvPicPr>
            <a:picLocks noChangeAspect="1"/>
          </p:cNvPicPr>
          <p:nvPr/>
        </p:nvPicPr>
        <p:blipFill>
          <a:blip r:embed="rId6"/>
          <a:stretch>
            <a:fillRect/>
          </a:stretch>
        </p:blipFill>
        <p:spPr>
          <a:xfrm>
            <a:off x="4875541" y="2544367"/>
            <a:ext cx="2977551" cy="3761117"/>
          </a:xfrm>
          <a:prstGeom prst="rect">
            <a:avLst/>
          </a:prstGeom>
        </p:spPr>
      </p:pic>
      <p:pic>
        <p:nvPicPr>
          <p:cNvPr id="7" name="Picture 6"/>
          <p:cNvPicPr>
            <a:picLocks noChangeAspect="1"/>
          </p:cNvPicPr>
          <p:nvPr/>
        </p:nvPicPr>
        <p:blipFill rotWithShape="1">
          <a:blip r:embed="rId7"/>
          <a:srcRect r="74455"/>
          <a:stretch/>
        </p:blipFill>
        <p:spPr>
          <a:xfrm>
            <a:off x="8792531" y="2699053"/>
            <a:ext cx="2578690" cy="664213"/>
          </a:xfrm>
          <a:prstGeom prst="rect">
            <a:avLst/>
          </a:prstGeom>
        </p:spPr>
      </p:pic>
      <p:pic>
        <p:nvPicPr>
          <p:cNvPr id="8" name="Picture 7"/>
          <p:cNvPicPr>
            <a:picLocks noChangeAspect="1"/>
          </p:cNvPicPr>
          <p:nvPr/>
        </p:nvPicPr>
        <p:blipFill rotWithShape="1">
          <a:blip r:embed="rId7"/>
          <a:srcRect l="25303" r="49650"/>
          <a:stretch/>
        </p:blipFill>
        <p:spPr>
          <a:xfrm>
            <a:off x="8843681" y="3620681"/>
            <a:ext cx="2528479" cy="664213"/>
          </a:xfrm>
          <a:prstGeom prst="rect">
            <a:avLst/>
          </a:prstGeom>
        </p:spPr>
      </p:pic>
      <p:pic>
        <p:nvPicPr>
          <p:cNvPr id="9" name="Picture 8"/>
          <p:cNvPicPr>
            <a:picLocks noChangeAspect="1"/>
          </p:cNvPicPr>
          <p:nvPr/>
        </p:nvPicPr>
        <p:blipFill rotWithShape="1">
          <a:blip r:embed="rId7"/>
          <a:srcRect l="49952" r="25010"/>
          <a:stretch/>
        </p:blipFill>
        <p:spPr>
          <a:xfrm>
            <a:off x="8844620" y="4511113"/>
            <a:ext cx="2527540" cy="664213"/>
          </a:xfrm>
          <a:prstGeom prst="rect">
            <a:avLst/>
          </a:prstGeom>
        </p:spPr>
      </p:pic>
      <p:pic>
        <p:nvPicPr>
          <p:cNvPr id="10" name="Picture 9"/>
          <p:cNvPicPr>
            <a:picLocks noChangeAspect="1"/>
          </p:cNvPicPr>
          <p:nvPr/>
        </p:nvPicPr>
        <p:blipFill rotWithShape="1">
          <a:blip r:embed="rId7"/>
          <a:srcRect l="74506"/>
          <a:stretch/>
        </p:blipFill>
        <p:spPr>
          <a:xfrm>
            <a:off x="8843681" y="5401546"/>
            <a:ext cx="2573547" cy="664213"/>
          </a:xfrm>
          <a:prstGeom prst="rect">
            <a:avLst/>
          </a:prstGeom>
        </p:spPr>
      </p:pic>
      <p:sp>
        <p:nvSpPr>
          <p:cNvPr id="11" name="Rectangle 10"/>
          <p:cNvSpPr/>
          <p:nvPr/>
        </p:nvSpPr>
        <p:spPr>
          <a:xfrm>
            <a:off x="4382328" y="1014257"/>
            <a:ext cx="6866517" cy="41345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29931" y="2593166"/>
            <a:ext cx="2760453" cy="3609226"/>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6014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481548"/>
            <a:ext cx="12192000" cy="369332"/>
          </a:xfrm>
          <a:prstGeom prst="rect">
            <a:avLst/>
          </a:prstGeom>
        </p:spPr>
        <p:txBody>
          <a:bodyPr wrap="square">
            <a:spAutoFit/>
          </a:bodyPr>
          <a:lstStyle/>
          <a:p>
            <a:pPr algn="ctr"/>
            <a:r>
              <a:rPr lang="en-US" dirty="0">
                <a:solidFill>
                  <a:prstClr val="black"/>
                </a:solidFill>
                <a:hlinkClick r:id="rId2"/>
              </a:rPr>
              <a:t>https://www.isbe.net/Documents/Part-3-Transition-Planning-Phase-4.pdf</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3237062" y="-14464"/>
            <a:ext cx="4050910" cy="882498"/>
          </a:xfrm>
          <a:prstGeom prst="rect">
            <a:avLst/>
          </a:prstGeom>
        </p:spPr>
      </p:pic>
      <p:pic>
        <p:nvPicPr>
          <p:cNvPr id="6" name="Picture 5"/>
          <p:cNvPicPr>
            <a:picLocks noChangeAspect="1"/>
          </p:cNvPicPr>
          <p:nvPr/>
        </p:nvPicPr>
        <p:blipFill>
          <a:blip r:embed="rId4"/>
          <a:stretch>
            <a:fillRect/>
          </a:stretch>
        </p:blipFill>
        <p:spPr>
          <a:xfrm>
            <a:off x="0" y="868034"/>
            <a:ext cx="4304702" cy="5486249"/>
          </a:xfrm>
          <a:prstGeom prst="rect">
            <a:avLst/>
          </a:prstGeom>
        </p:spPr>
      </p:pic>
      <p:pic>
        <p:nvPicPr>
          <p:cNvPr id="2" name="Picture 1"/>
          <p:cNvPicPr>
            <a:picLocks noChangeAspect="1"/>
          </p:cNvPicPr>
          <p:nvPr/>
        </p:nvPicPr>
        <p:blipFill>
          <a:blip r:embed="rId5"/>
          <a:stretch>
            <a:fillRect/>
          </a:stretch>
        </p:blipFill>
        <p:spPr>
          <a:xfrm>
            <a:off x="5154178" y="807312"/>
            <a:ext cx="6508733" cy="4635619"/>
          </a:xfrm>
          <a:prstGeom prst="rect">
            <a:avLst/>
          </a:prstGeom>
        </p:spPr>
      </p:pic>
      <p:pic>
        <p:nvPicPr>
          <p:cNvPr id="5" name="Picture 4"/>
          <p:cNvPicPr>
            <a:picLocks noChangeAspect="1"/>
          </p:cNvPicPr>
          <p:nvPr/>
        </p:nvPicPr>
        <p:blipFill>
          <a:blip r:embed="rId6"/>
          <a:stretch>
            <a:fillRect/>
          </a:stretch>
        </p:blipFill>
        <p:spPr>
          <a:xfrm>
            <a:off x="5182334" y="5353355"/>
            <a:ext cx="6523362" cy="911352"/>
          </a:xfrm>
          <a:prstGeom prst="rect">
            <a:avLst/>
          </a:prstGeom>
        </p:spPr>
      </p:pic>
      <p:sp>
        <p:nvSpPr>
          <p:cNvPr id="7" name="Rectangle 6"/>
          <p:cNvSpPr/>
          <p:nvPr/>
        </p:nvSpPr>
        <p:spPr>
          <a:xfrm>
            <a:off x="4986066" y="1329725"/>
            <a:ext cx="6676845" cy="930396"/>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70121" y="2719907"/>
            <a:ext cx="6676845" cy="661647"/>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86066" y="4187499"/>
            <a:ext cx="6676845" cy="1172615"/>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8459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481548"/>
            <a:ext cx="12192000" cy="369332"/>
          </a:xfrm>
          <a:prstGeom prst="rect">
            <a:avLst/>
          </a:prstGeom>
        </p:spPr>
        <p:txBody>
          <a:bodyPr wrap="square">
            <a:spAutoFit/>
          </a:bodyPr>
          <a:lstStyle/>
          <a:p>
            <a:pPr algn="ctr"/>
            <a:r>
              <a:rPr lang="en-US" dirty="0">
                <a:solidFill>
                  <a:prstClr val="black"/>
                </a:solidFill>
                <a:hlinkClick r:id="rId2"/>
              </a:rPr>
              <a:t>https://www.isbe.net/Documents/Part-3-Transition-Planning-Phase-4.pdf</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3237062" y="-14464"/>
            <a:ext cx="4050910" cy="882498"/>
          </a:xfrm>
          <a:prstGeom prst="rect">
            <a:avLst/>
          </a:prstGeom>
        </p:spPr>
      </p:pic>
      <p:pic>
        <p:nvPicPr>
          <p:cNvPr id="5" name="Picture 4"/>
          <p:cNvPicPr>
            <a:picLocks noChangeAspect="1"/>
          </p:cNvPicPr>
          <p:nvPr/>
        </p:nvPicPr>
        <p:blipFill>
          <a:blip r:embed="rId4"/>
          <a:stretch>
            <a:fillRect/>
          </a:stretch>
        </p:blipFill>
        <p:spPr>
          <a:xfrm>
            <a:off x="4147239" y="868034"/>
            <a:ext cx="8044761" cy="5583243"/>
          </a:xfrm>
          <a:prstGeom prst="rect">
            <a:avLst/>
          </a:prstGeom>
        </p:spPr>
      </p:pic>
      <p:pic>
        <p:nvPicPr>
          <p:cNvPr id="6" name="Picture 5"/>
          <p:cNvPicPr>
            <a:picLocks noChangeAspect="1"/>
          </p:cNvPicPr>
          <p:nvPr/>
        </p:nvPicPr>
        <p:blipFill>
          <a:blip r:embed="rId5"/>
          <a:stretch>
            <a:fillRect/>
          </a:stretch>
        </p:blipFill>
        <p:spPr>
          <a:xfrm>
            <a:off x="0" y="868034"/>
            <a:ext cx="4304702" cy="5486249"/>
          </a:xfrm>
          <a:prstGeom prst="rect">
            <a:avLst/>
          </a:prstGeom>
        </p:spPr>
      </p:pic>
      <p:sp>
        <p:nvSpPr>
          <p:cNvPr id="7" name="Rectangle 6"/>
          <p:cNvSpPr/>
          <p:nvPr/>
        </p:nvSpPr>
        <p:spPr>
          <a:xfrm>
            <a:off x="4373653" y="1062306"/>
            <a:ext cx="7729207" cy="139622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73653" y="3539512"/>
            <a:ext cx="7558465" cy="1196389"/>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1424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882" y="6481548"/>
            <a:ext cx="7812474" cy="369332"/>
          </a:xfrm>
          <a:prstGeom prst="rect">
            <a:avLst/>
          </a:prstGeom>
        </p:spPr>
        <p:txBody>
          <a:bodyPr wrap="square">
            <a:spAutoFit/>
          </a:bodyPr>
          <a:lstStyle/>
          <a:p>
            <a:pPr algn="ctr"/>
            <a:r>
              <a:rPr lang="en-US" dirty="0">
                <a:solidFill>
                  <a:prstClr val="black"/>
                </a:solidFill>
                <a:hlinkClick r:id="rId2"/>
              </a:rPr>
              <a:t>https://www.isbe.net/Documents/Part-3-Transition-Planning-Phase-4.pdf</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3237062" y="-14464"/>
            <a:ext cx="4050910" cy="882498"/>
          </a:xfrm>
          <a:prstGeom prst="rect">
            <a:avLst/>
          </a:prstGeom>
        </p:spPr>
      </p:pic>
      <p:pic>
        <p:nvPicPr>
          <p:cNvPr id="6" name="Picture 5"/>
          <p:cNvPicPr>
            <a:picLocks noChangeAspect="1"/>
          </p:cNvPicPr>
          <p:nvPr/>
        </p:nvPicPr>
        <p:blipFill>
          <a:blip r:embed="rId4"/>
          <a:stretch>
            <a:fillRect/>
          </a:stretch>
        </p:blipFill>
        <p:spPr>
          <a:xfrm>
            <a:off x="0" y="868034"/>
            <a:ext cx="4304702" cy="5486249"/>
          </a:xfrm>
          <a:prstGeom prst="rect">
            <a:avLst/>
          </a:prstGeom>
        </p:spPr>
      </p:pic>
      <p:pic>
        <p:nvPicPr>
          <p:cNvPr id="2" name="Picture 1"/>
          <p:cNvPicPr>
            <a:picLocks noChangeAspect="1"/>
          </p:cNvPicPr>
          <p:nvPr/>
        </p:nvPicPr>
        <p:blipFill>
          <a:blip r:embed="rId5"/>
          <a:stretch>
            <a:fillRect/>
          </a:stretch>
        </p:blipFill>
        <p:spPr>
          <a:xfrm>
            <a:off x="7753576" y="0"/>
            <a:ext cx="4369324" cy="6858000"/>
          </a:xfrm>
          <a:prstGeom prst="rect">
            <a:avLst/>
          </a:prstGeom>
        </p:spPr>
      </p:pic>
      <p:pic>
        <p:nvPicPr>
          <p:cNvPr id="5" name="Picture 4"/>
          <p:cNvPicPr>
            <a:picLocks noChangeAspect="1"/>
          </p:cNvPicPr>
          <p:nvPr/>
        </p:nvPicPr>
        <p:blipFill>
          <a:blip r:embed="rId6"/>
          <a:stretch>
            <a:fillRect/>
          </a:stretch>
        </p:blipFill>
        <p:spPr>
          <a:xfrm>
            <a:off x="4314001" y="3429000"/>
            <a:ext cx="3439575" cy="2057401"/>
          </a:xfrm>
          <a:prstGeom prst="rect">
            <a:avLst/>
          </a:prstGeom>
        </p:spPr>
      </p:pic>
      <p:pic>
        <p:nvPicPr>
          <p:cNvPr id="7" name="Picture 6"/>
          <p:cNvPicPr>
            <a:picLocks noChangeAspect="1"/>
          </p:cNvPicPr>
          <p:nvPr/>
        </p:nvPicPr>
        <p:blipFill>
          <a:blip r:embed="rId7"/>
          <a:stretch>
            <a:fillRect/>
          </a:stretch>
        </p:blipFill>
        <p:spPr>
          <a:xfrm>
            <a:off x="4314001" y="1296738"/>
            <a:ext cx="3408269" cy="1601299"/>
          </a:xfrm>
          <a:prstGeom prst="rect">
            <a:avLst/>
          </a:prstGeom>
        </p:spPr>
      </p:pic>
    </p:spTree>
    <p:extLst>
      <p:ext uri="{BB962C8B-B14F-4D97-AF65-F5344CB8AC3E}">
        <p14:creationId xmlns:p14="http://schemas.microsoft.com/office/powerpoint/2010/main" val="130410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06173" y="72523"/>
            <a:ext cx="8009340" cy="6359174"/>
          </a:xfrm>
          <a:prstGeom prst="rect">
            <a:avLst/>
          </a:prstGeom>
        </p:spPr>
      </p:pic>
      <p:sp>
        <p:nvSpPr>
          <p:cNvPr id="3" name="Rectangle 2"/>
          <p:cNvSpPr/>
          <p:nvPr/>
        </p:nvSpPr>
        <p:spPr>
          <a:xfrm>
            <a:off x="-259882" y="6359174"/>
            <a:ext cx="12192000" cy="369332"/>
          </a:xfrm>
          <a:prstGeom prst="rect">
            <a:avLst/>
          </a:prstGeom>
        </p:spPr>
        <p:txBody>
          <a:bodyPr wrap="square">
            <a:spAutoFit/>
          </a:bodyPr>
          <a:lstStyle/>
          <a:p>
            <a:pPr algn="ctr"/>
            <a:r>
              <a:rPr lang="en-US" dirty="0">
                <a:solidFill>
                  <a:prstClr val="black"/>
                </a:solidFill>
                <a:hlinkClick r:id="rId3"/>
              </a:rPr>
              <a:t>https://www.isbe.net/Documents/EO-2020-47.pdf</a:t>
            </a:r>
            <a:r>
              <a:rPr lang="en-US" dirty="0">
                <a:solidFill>
                  <a:prstClr val="black"/>
                </a:solidFill>
              </a:rPr>
              <a:t> </a:t>
            </a:r>
          </a:p>
        </p:txBody>
      </p:sp>
      <p:pic>
        <p:nvPicPr>
          <p:cNvPr id="4" name="Picture 3"/>
          <p:cNvPicPr>
            <a:picLocks noChangeAspect="1"/>
          </p:cNvPicPr>
          <p:nvPr/>
        </p:nvPicPr>
        <p:blipFill>
          <a:blip r:embed="rId4"/>
          <a:stretch>
            <a:fillRect/>
          </a:stretch>
        </p:blipFill>
        <p:spPr>
          <a:xfrm>
            <a:off x="112142" y="0"/>
            <a:ext cx="4102932" cy="2691442"/>
          </a:xfrm>
          <a:prstGeom prst="rect">
            <a:avLst/>
          </a:prstGeom>
        </p:spPr>
      </p:pic>
      <p:pic>
        <p:nvPicPr>
          <p:cNvPr id="1026" name="Picture 2" descr="https://s3-prod.chicagobusiness.com/styles/width_792/s3/JB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42" y="2950234"/>
            <a:ext cx="4024222" cy="26828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15074" y="1864563"/>
            <a:ext cx="7551356" cy="490448"/>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32121" y="1624279"/>
            <a:ext cx="4934309" cy="240284"/>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03049" y="2451158"/>
            <a:ext cx="7429069" cy="382887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249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1564"/>
            <a:ext cx="12289488" cy="5365833"/>
          </a:xfrm>
          <a:prstGeom prst="rect">
            <a:avLst/>
          </a:prstGeom>
        </p:spPr>
      </p:pic>
      <p:sp>
        <p:nvSpPr>
          <p:cNvPr id="3" name="Rectangle 2"/>
          <p:cNvSpPr/>
          <p:nvPr/>
        </p:nvSpPr>
        <p:spPr>
          <a:xfrm>
            <a:off x="0" y="6466292"/>
            <a:ext cx="12192000" cy="369332"/>
          </a:xfrm>
          <a:prstGeom prst="rect">
            <a:avLst/>
          </a:prstGeom>
        </p:spPr>
        <p:txBody>
          <a:bodyPr wrap="square">
            <a:spAutoFit/>
          </a:bodyPr>
          <a:lstStyle/>
          <a:p>
            <a:pPr algn="ctr"/>
            <a:r>
              <a:rPr lang="en-US" dirty="0">
                <a:hlinkClick r:id="rId3"/>
              </a:rPr>
              <a:t>http://www.dph.illinois.gov/sites/default/files/COVID-19%20Schools%20Checklist%20030420.pdf</a:t>
            </a:r>
            <a:endParaRPr lang="en-US" dirty="0"/>
          </a:p>
        </p:txBody>
      </p:sp>
    </p:spTree>
    <p:extLst>
      <p:ext uri="{BB962C8B-B14F-4D97-AF65-F5344CB8AC3E}">
        <p14:creationId xmlns:p14="http://schemas.microsoft.com/office/powerpoint/2010/main" val="1009874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2331</TotalTime>
  <Words>1727</Words>
  <Application>Microsoft Office PowerPoint</Application>
  <PresentationFormat>Widescreen</PresentationFormat>
  <Paragraphs>259</Paragraphs>
  <Slides>136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136</vt:i4>
      </vt:variant>
    </vt:vector>
  </HeadingPairs>
  <TitlesOfParts>
    <vt:vector size="146" baseType="lpstr">
      <vt:lpstr>Arial</vt:lpstr>
      <vt:lpstr>Arial</vt:lpstr>
      <vt:lpstr>Calibri</vt:lpstr>
      <vt:lpstr>Calibri Light</vt:lpstr>
      <vt:lpstr>canada-type-gibson</vt:lpstr>
      <vt:lpstr>Georgia</vt:lpstr>
      <vt:lpstr>inherit</vt:lpstr>
      <vt:lpstr>Open Sans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Cantu, D Antonio</cp:lastModifiedBy>
  <cp:revision>194</cp:revision>
  <dcterms:created xsi:type="dcterms:W3CDTF">2020-07-25T01:54:35Z</dcterms:created>
  <dcterms:modified xsi:type="dcterms:W3CDTF">2020-08-01T09:28:39Z</dcterms:modified>
</cp:coreProperties>
</file>